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56" r:id="rId2"/>
    <p:sldId id="257" r:id="rId3"/>
    <p:sldId id="258" r:id="rId4"/>
    <p:sldId id="259" r:id="rId5"/>
    <p:sldId id="260" r:id="rId6"/>
    <p:sldId id="261" r:id="rId7"/>
    <p:sldId id="266" r:id="rId8"/>
    <p:sldId id="262" r:id="rId9"/>
    <p:sldId id="263" r:id="rId10"/>
    <p:sldId id="264" r:id="rId11"/>
    <p:sldId id="265" r:id="rId12"/>
    <p:sldId id="450" r:id="rId13"/>
    <p:sldId id="267" r:id="rId14"/>
    <p:sldId id="449" r:id="rId15"/>
    <p:sldId id="268" r:id="rId16"/>
    <p:sldId id="273" r:id="rId17"/>
    <p:sldId id="451" r:id="rId18"/>
    <p:sldId id="452" r:id="rId19"/>
    <p:sldId id="271" r:id="rId20"/>
    <p:sldId id="453" r:id="rId21"/>
    <p:sldId id="312" r:id="rId22"/>
    <p:sldId id="313" r:id="rId23"/>
    <p:sldId id="321" r:id="rId24"/>
    <p:sldId id="327" r:id="rId25"/>
    <p:sldId id="315" r:id="rId26"/>
    <p:sldId id="329" r:id="rId27"/>
    <p:sldId id="330" r:id="rId28"/>
    <p:sldId id="331" r:id="rId29"/>
    <p:sldId id="324" r:id="rId30"/>
    <p:sldId id="432" r:id="rId31"/>
    <p:sldId id="433" r:id="rId32"/>
    <p:sldId id="434" r:id="rId33"/>
    <p:sldId id="439" r:id="rId34"/>
    <p:sldId id="440" r:id="rId35"/>
    <p:sldId id="454" r:id="rId36"/>
    <p:sldId id="441" r:id="rId37"/>
    <p:sldId id="442" r:id="rId38"/>
    <p:sldId id="443" r:id="rId39"/>
    <p:sldId id="300" r:id="rId40"/>
    <p:sldId id="303" r:id="rId41"/>
    <p:sldId id="444" r:id="rId42"/>
    <p:sldId id="318" r:id="rId43"/>
    <p:sldId id="445" r:id="rId44"/>
    <p:sldId id="322" r:id="rId45"/>
    <p:sldId id="323" r:id="rId46"/>
    <p:sldId id="446" r:id="rId47"/>
    <p:sldId id="447" r:id="rId4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12"/>
    <p:restoredTop sz="96654"/>
  </p:normalViewPr>
  <p:slideViewPr>
    <p:cSldViewPr snapToGrid="0" snapToObjects="1">
      <p:cViewPr varScale="1">
        <p:scale>
          <a:sx n="124" d="100"/>
          <a:sy n="124" d="100"/>
        </p:scale>
        <p:origin x="2096" y="168"/>
      </p:cViewPr>
      <p:guideLst>
        <p:guide orient="horz" pos="2160"/>
        <p:guide pos="2880"/>
      </p:guideLst>
    </p:cSldViewPr>
  </p:slideViewPr>
  <p:notesTextViewPr>
    <p:cViewPr>
      <p:scale>
        <a:sx n="100" d="100"/>
        <a:sy n="100"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hdphoto1.wdp>
</file>

<file path=ppt/media/hdphoto2.wdp>
</file>

<file path=ppt/media/hdphoto3.wdp>
</file>

<file path=ppt/media/hdphoto4.wdp>
</file>

<file path=ppt/media/image1.png>
</file>

<file path=ppt/media/image10.tiff>
</file>

<file path=ppt/media/image11.tiff>
</file>

<file path=ppt/media/image12.png>
</file>

<file path=ppt/media/image13.png>
</file>

<file path=ppt/media/image14.png>
</file>

<file path=ppt/media/image15.png>
</file>

<file path=ppt/media/image16.png>
</file>

<file path=ppt/media/image17.tiff>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F320FD-28DF-AD42-B5DB-F5211E16C104}" type="datetimeFigureOut">
              <a:rPr lang="en-US" smtClean="0"/>
              <a:t>9/16/23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501EC6-5BA6-0241-9A69-813E960B6823}" type="slidenum">
              <a:rPr lang="en-US" smtClean="0"/>
              <a:t>‹#›</a:t>
            </a:fld>
            <a:endParaRPr lang="en-US"/>
          </a:p>
        </p:txBody>
      </p:sp>
    </p:spTree>
    <p:extLst>
      <p:ext uri="{BB962C8B-B14F-4D97-AF65-F5344CB8AC3E}">
        <p14:creationId xmlns:p14="http://schemas.microsoft.com/office/powerpoint/2010/main" val="2756788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9EBC51A-0460-9A44-84DF-95A9F86DA60B}" type="slidenum">
              <a:rPr lang="en-US" smtClean="0"/>
              <a:pPr>
                <a:defRPr/>
              </a:pPr>
              <a:t>40</a:t>
            </a:fld>
            <a:endParaRPr lang="en-US"/>
          </a:p>
        </p:txBody>
      </p:sp>
    </p:spTree>
    <p:extLst>
      <p:ext uri="{BB962C8B-B14F-4D97-AF65-F5344CB8AC3E}">
        <p14:creationId xmlns:p14="http://schemas.microsoft.com/office/powerpoint/2010/main" val="3197371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634CF22-F938-164D-AFAF-85CDD3FBF4CD}" type="datetimeFigureOut">
              <a:rPr lang="en-US" smtClean="0"/>
              <a:t>9/16/23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648690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34CF22-F938-164D-AFAF-85CDD3FBF4CD}" type="datetimeFigureOut">
              <a:rPr lang="en-US" smtClean="0"/>
              <a:t>9/16/23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1289685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34CF22-F938-164D-AFAF-85CDD3FBF4CD}" type="datetimeFigureOut">
              <a:rPr lang="en-US" smtClean="0"/>
              <a:t>9/16/23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2335033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34CF22-F938-164D-AFAF-85CDD3FBF4CD}" type="datetimeFigureOut">
              <a:rPr lang="en-US" smtClean="0"/>
              <a:t>9/16/23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3574933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634CF22-F938-164D-AFAF-85CDD3FBF4CD}" type="datetimeFigureOut">
              <a:rPr lang="en-US" smtClean="0"/>
              <a:t>9/16/23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1513612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634CF22-F938-164D-AFAF-85CDD3FBF4CD}" type="datetimeFigureOut">
              <a:rPr lang="en-US" smtClean="0"/>
              <a:t>9/16/23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8352810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634CF22-F938-164D-AFAF-85CDD3FBF4CD}" type="datetimeFigureOut">
              <a:rPr lang="en-US" smtClean="0"/>
              <a:t>9/16/23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1701797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634CF22-F938-164D-AFAF-85CDD3FBF4CD}" type="datetimeFigureOut">
              <a:rPr lang="en-US" smtClean="0"/>
              <a:t>9/16/23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1431523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34CF22-F938-164D-AFAF-85CDD3FBF4CD}" type="datetimeFigureOut">
              <a:rPr lang="en-US" smtClean="0"/>
              <a:t>9/16/23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513177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634CF22-F938-164D-AFAF-85CDD3FBF4CD}" type="datetimeFigureOut">
              <a:rPr lang="en-US" smtClean="0"/>
              <a:t>9/16/23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3842490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634CF22-F938-164D-AFAF-85CDD3FBF4CD}" type="datetimeFigureOut">
              <a:rPr lang="en-US" smtClean="0"/>
              <a:t>9/16/23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2C0F9A-4125-8B4D-86A9-E0D40D050B7B}" type="slidenum">
              <a:rPr lang="en-US" smtClean="0"/>
              <a:t>‹#›</a:t>
            </a:fld>
            <a:endParaRPr lang="en-US"/>
          </a:p>
        </p:txBody>
      </p:sp>
    </p:spTree>
    <p:extLst>
      <p:ext uri="{BB962C8B-B14F-4D97-AF65-F5344CB8AC3E}">
        <p14:creationId xmlns:p14="http://schemas.microsoft.com/office/powerpoint/2010/main" val="1893854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5777"/>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137224"/>
            <a:ext cx="8229600" cy="49889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34CF22-F938-164D-AFAF-85CDD3FBF4CD}" type="datetimeFigureOut">
              <a:rPr lang="en-US" smtClean="0"/>
              <a:t>9/16/23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2C0F9A-4125-8B4D-86A9-E0D40D050B7B}" type="slidenum">
              <a:rPr lang="en-US" smtClean="0"/>
              <a:t>‹#›</a:t>
            </a:fld>
            <a:endParaRPr lang="en-US" dirty="0"/>
          </a:p>
        </p:txBody>
      </p:sp>
    </p:spTree>
    <p:extLst>
      <p:ext uri="{BB962C8B-B14F-4D97-AF65-F5344CB8AC3E}">
        <p14:creationId xmlns:p14="http://schemas.microsoft.com/office/powerpoint/2010/main" val="2310232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36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0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18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2.wdp"/><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epi.org/productivity-pay-gap/"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extremeprogramming.org/"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prezi.com/bes4scop9ime/quality-in-writing/"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www.kicad.org/" TargetMode="External"/><Relationship Id="rId2" Type="http://schemas.openxmlformats.org/officeDocument/2006/relationships/hyperlink" Target="https://www.youtube.com/watch?feature=player_embedded&amp;v=R4DYztYB6d4"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week3%20--%20LM317%20&amp;%20automation/Exploring%20Arduino%20Analog%20Input%20Resistance.docx" TargetMode="External"/></Relationships>
</file>

<file path=ppt/slides/_rels/slide3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raspberrypi.org/" TargetMode="External"/><Relationship Id="rId2" Type="http://schemas.openxmlformats.org/officeDocument/2006/relationships/hyperlink" Target="http://www.arduino.cc/" TargetMode="Externa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4b.%20Transistors.pptx"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en.wikipedia.org/wiki/Microcontroller"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twisteros.com/" TargetMode="External"/><Relationship Id="rId2" Type="http://schemas.openxmlformats.org/officeDocument/2006/relationships/hyperlink" Target="https://en.wikipedia.org/wiki/Linux" TargetMode="Externa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hyperlink" Target="https://learn.sparkfun.com/tutorials/how-to-install-ch340-drivers/all" TargetMode="External"/><Relationship Id="rId2" Type="http://schemas.openxmlformats.org/officeDocument/2006/relationships/hyperlink" Target="http://www.arduino.cc/"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Want to automate measurements?</a:t>
            </a:r>
          </a:p>
        </p:txBody>
      </p:sp>
      <p:sp>
        <p:nvSpPr>
          <p:cNvPr id="3" name="Subtitle 2"/>
          <p:cNvSpPr>
            <a:spLocks noGrp="1"/>
          </p:cNvSpPr>
          <p:nvPr>
            <p:ph type="subTitle" idx="1"/>
          </p:nvPr>
        </p:nvSpPr>
        <p:spPr/>
        <p:txBody>
          <a:bodyPr/>
          <a:lstStyle/>
          <a:p>
            <a:r>
              <a:rPr lang="en-US" dirty="0"/>
              <a:t>Week 4</a:t>
            </a:r>
          </a:p>
          <a:p>
            <a:r>
              <a:rPr lang="en-US" dirty="0" err="1"/>
              <a:t>Emec</a:t>
            </a:r>
            <a:r>
              <a:rPr lang="en-US" dirty="0"/>
              <a:t>/Phys 310</a:t>
            </a:r>
          </a:p>
          <a:p>
            <a:r>
              <a:rPr lang="en-US" dirty="0"/>
              <a:t>Brian </a:t>
            </a:r>
            <a:r>
              <a:rPr lang="en-US" dirty="0" err="1"/>
              <a:t>Rasnow</a:t>
            </a:r>
            <a:endParaRPr lang="en-US" dirty="0"/>
          </a:p>
          <a:p>
            <a:endParaRPr lang="en-US" dirty="0"/>
          </a:p>
        </p:txBody>
      </p:sp>
    </p:spTree>
    <p:extLst>
      <p:ext uri="{BB962C8B-B14F-4D97-AF65-F5344CB8AC3E}">
        <p14:creationId xmlns:p14="http://schemas.microsoft.com/office/powerpoint/2010/main" val="2452986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7022E-788C-9A44-8A65-CC7CC9087C1C}"/>
              </a:ext>
            </a:extLst>
          </p:cNvPr>
          <p:cNvSpPr>
            <a:spLocks noGrp="1"/>
          </p:cNvSpPr>
          <p:nvPr>
            <p:ph type="title"/>
          </p:nvPr>
        </p:nvSpPr>
        <p:spPr/>
        <p:txBody>
          <a:bodyPr/>
          <a:lstStyle/>
          <a:p>
            <a:r>
              <a:rPr lang="en-US" dirty="0"/>
              <a:t>Hardware to measure LED I-V curve</a:t>
            </a:r>
          </a:p>
        </p:txBody>
      </p:sp>
      <p:sp>
        <p:nvSpPr>
          <p:cNvPr id="3" name="Content Placeholder 2">
            <a:extLst>
              <a:ext uri="{FF2B5EF4-FFF2-40B4-BE49-F238E27FC236}">
                <a16:creationId xmlns:a16="http://schemas.microsoft.com/office/drawing/2014/main" id="{56798130-281D-6B4D-ABB6-FD58FA3308D3}"/>
              </a:ext>
            </a:extLst>
          </p:cNvPr>
          <p:cNvSpPr>
            <a:spLocks noGrp="1"/>
          </p:cNvSpPr>
          <p:nvPr>
            <p:ph idx="1"/>
          </p:nvPr>
        </p:nvSpPr>
        <p:spPr/>
        <p:txBody>
          <a:bodyPr/>
          <a:lstStyle/>
          <a:p>
            <a:r>
              <a:rPr lang="en-US" dirty="0"/>
              <a:t>We can use the variable </a:t>
            </a:r>
            <a:r>
              <a:rPr lang="en-US" dirty="0" err="1"/>
              <a:t>V</a:t>
            </a:r>
            <a:r>
              <a:rPr lang="en-US" baseline="-25000" dirty="0" err="1"/>
              <a:t>out</a:t>
            </a:r>
            <a:r>
              <a:rPr lang="en-US" dirty="0"/>
              <a:t> of the LM317 through </a:t>
            </a:r>
            <a:r>
              <a:rPr lang="en-US" dirty="0" err="1"/>
              <a:t>R</a:t>
            </a:r>
            <a:r>
              <a:rPr lang="en-US" baseline="-25000" dirty="0" err="1"/>
              <a:t>series</a:t>
            </a:r>
            <a:r>
              <a:rPr lang="en-US" dirty="0"/>
              <a:t> to vary the current through the LED: </a:t>
            </a:r>
            <a:r>
              <a:rPr lang="en-US" dirty="0" err="1"/>
              <a:t>R</a:t>
            </a:r>
            <a:r>
              <a:rPr lang="en-US" baseline="-25000" dirty="0" err="1"/>
              <a:t>series</a:t>
            </a:r>
            <a:r>
              <a:rPr lang="en-US" dirty="0"/>
              <a:t> = 12V/10mA ~ 1k</a:t>
            </a:r>
            <a:r>
              <a:rPr lang="en-US" dirty="0">
                <a:latin typeface="Symbol" pitchFamily="2" charset="2"/>
              </a:rPr>
              <a:t>W</a:t>
            </a:r>
          </a:p>
          <a:p>
            <a:r>
              <a:rPr lang="en-US" dirty="0" err="1"/>
              <a:t>V</a:t>
            </a:r>
            <a:r>
              <a:rPr lang="en-US" baseline="-25000" dirty="0" err="1"/>
              <a:t>out</a:t>
            </a:r>
            <a:r>
              <a:rPr lang="en-US" dirty="0"/>
              <a:t> of the LM317 ranges from ~1.25-12V … how do we map that into 0-4.5V that we can measure? </a:t>
            </a:r>
          </a:p>
          <a:p>
            <a:pPr lvl="1"/>
            <a:r>
              <a:rPr lang="en-US" dirty="0"/>
              <a:t>Think about it before going on … </a:t>
            </a:r>
          </a:p>
        </p:txBody>
      </p:sp>
    </p:spTree>
    <p:extLst>
      <p:ext uri="{BB962C8B-B14F-4D97-AF65-F5344CB8AC3E}">
        <p14:creationId xmlns:p14="http://schemas.microsoft.com/office/powerpoint/2010/main" val="3485376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92502E-1800-B247-B7C3-0F9B1FA0B1B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100000"/>
                    </a14:imgEffect>
                    <a14:imgEffect>
                      <a14:brightnessContrast bright="17000" contrast="40000"/>
                    </a14:imgEffect>
                  </a14:imgLayer>
                </a14:imgProps>
              </a:ext>
            </a:extLst>
          </a:blip>
          <a:stretch>
            <a:fillRect/>
          </a:stretch>
        </p:blipFill>
        <p:spPr>
          <a:xfrm>
            <a:off x="5274918" y="1044161"/>
            <a:ext cx="3683000" cy="1549400"/>
          </a:xfrm>
          <a:prstGeom prst="rect">
            <a:avLst/>
          </a:prstGeom>
        </p:spPr>
      </p:pic>
      <p:sp>
        <p:nvSpPr>
          <p:cNvPr id="2" name="Title 1">
            <a:extLst>
              <a:ext uri="{FF2B5EF4-FFF2-40B4-BE49-F238E27FC236}">
                <a16:creationId xmlns:a16="http://schemas.microsoft.com/office/drawing/2014/main" id="{66D7022E-788C-9A44-8A65-CC7CC9087C1C}"/>
              </a:ext>
            </a:extLst>
          </p:cNvPr>
          <p:cNvSpPr>
            <a:spLocks noGrp="1"/>
          </p:cNvSpPr>
          <p:nvPr>
            <p:ph type="title"/>
          </p:nvPr>
        </p:nvSpPr>
        <p:spPr/>
        <p:txBody>
          <a:bodyPr/>
          <a:lstStyle/>
          <a:p>
            <a:r>
              <a:rPr lang="en-US" dirty="0"/>
              <a:t>1. Hardware interface design</a:t>
            </a:r>
          </a:p>
        </p:txBody>
      </p:sp>
      <p:sp>
        <p:nvSpPr>
          <p:cNvPr id="3" name="Content Placeholder 2">
            <a:extLst>
              <a:ext uri="{FF2B5EF4-FFF2-40B4-BE49-F238E27FC236}">
                <a16:creationId xmlns:a16="http://schemas.microsoft.com/office/drawing/2014/main" id="{56798130-281D-6B4D-ABB6-FD58FA3308D3}"/>
              </a:ext>
            </a:extLst>
          </p:cNvPr>
          <p:cNvSpPr>
            <a:spLocks noGrp="1"/>
          </p:cNvSpPr>
          <p:nvPr>
            <p:ph idx="1"/>
          </p:nvPr>
        </p:nvSpPr>
        <p:spPr>
          <a:xfrm>
            <a:off x="457200" y="1137224"/>
            <a:ext cx="8150087" cy="5655462"/>
          </a:xfrm>
        </p:spPr>
        <p:txBody>
          <a:bodyPr>
            <a:normAutofit fontScale="92500" lnSpcReduction="10000"/>
          </a:bodyPr>
          <a:lstStyle/>
          <a:p>
            <a:r>
              <a:rPr lang="en-US" dirty="0"/>
              <a:t>We can use the variable </a:t>
            </a:r>
            <a:r>
              <a:rPr lang="en-US" dirty="0" err="1"/>
              <a:t>V</a:t>
            </a:r>
            <a:r>
              <a:rPr lang="en-US" baseline="-25000" dirty="0" err="1"/>
              <a:t>out</a:t>
            </a:r>
            <a:r>
              <a:rPr lang="en-US" dirty="0"/>
              <a:t> of the </a:t>
            </a:r>
            <a:br>
              <a:rPr lang="en-US" dirty="0"/>
            </a:br>
            <a:r>
              <a:rPr lang="en-US" dirty="0"/>
              <a:t>LM317 through R</a:t>
            </a:r>
            <a:r>
              <a:rPr lang="en-US" baseline="-25000" dirty="0"/>
              <a:t>1</a:t>
            </a:r>
            <a:r>
              <a:rPr lang="en-US" dirty="0"/>
              <a:t> to vary the </a:t>
            </a:r>
            <a:br>
              <a:rPr lang="en-US" dirty="0"/>
            </a:br>
            <a:r>
              <a:rPr lang="en-US" dirty="0"/>
              <a:t>current through the LED: </a:t>
            </a:r>
            <a:br>
              <a:rPr lang="en-US" dirty="0"/>
            </a:br>
            <a:r>
              <a:rPr lang="en-US" dirty="0"/>
              <a:t>R</a:t>
            </a:r>
            <a:r>
              <a:rPr lang="en-US" baseline="-25000" dirty="0"/>
              <a:t>1</a:t>
            </a:r>
            <a:r>
              <a:rPr lang="en-US" dirty="0"/>
              <a:t> = 12V/10mA </a:t>
            </a:r>
            <a:r>
              <a:rPr lang="en-US" dirty="0">
                <a:latin typeface="Times New Roman" panose="02020603050405020304" pitchFamily="18" charset="0"/>
                <a:cs typeface="Times New Roman" panose="02020603050405020304" pitchFamily="18" charset="0"/>
                <a:sym typeface="Wingdings" pitchFamily="2" charset="2"/>
              </a:rPr>
              <a:t>~</a:t>
            </a:r>
            <a:r>
              <a:rPr lang="en-US" dirty="0">
                <a:sym typeface="Wingdings" pitchFamily="2" charset="2"/>
              </a:rPr>
              <a:t> </a:t>
            </a:r>
            <a:r>
              <a:rPr lang="en-US" dirty="0"/>
              <a:t>1k</a:t>
            </a:r>
            <a:r>
              <a:rPr lang="en-US" dirty="0">
                <a:latin typeface="Symbol" pitchFamily="2" charset="2"/>
              </a:rPr>
              <a:t>W</a:t>
            </a:r>
          </a:p>
          <a:p>
            <a:r>
              <a:rPr lang="en-US" dirty="0" err="1"/>
              <a:t>V</a:t>
            </a:r>
            <a:r>
              <a:rPr lang="en-US" baseline="-25000" dirty="0" err="1"/>
              <a:t>out</a:t>
            </a:r>
            <a:r>
              <a:rPr lang="en-US" dirty="0"/>
              <a:t> of the LM317 ranges from </a:t>
            </a:r>
            <a:r>
              <a:rPr lang="en-US" dirty="0">
                <a:latin typeface="Times New Roman" panose="02020603050405020304" pitchFamily="18" charset="0"/>
                <a:cs typeface="Times New Roman" panose="02020603050405020304" pitchFamily="18" charset="0"/>
                <a:sym typeface="Wingdings" pitchFamily="2" charset="2"/>
              </a:rPr>
              <a:t>~</a:t>
            </a:r>
            <a:r>
              <a:rPr lang="en-US" dirty="0">
                <a:sym typeface="Wingdings" pitchFamily="2" charset="2"/>
              </a:rPr>
              <a:t> </a:t>
            </a:r>
            <a:r>
              <a:rPr lang="en-US" dirty="0"/>
              <a:t>1.25-12V … how do we map that into 0-4.5V? </a:t>
            </a:r>
            <a:r>
              <a:rPr lang="en-US" i="1" dirty="0">
                <a:solidFill>
                  <a:srgbClr val="FF0000"/>
                </a:solidFill>
              </a:rPr>
              <a:t>Voltage divider: </a:t>
            </a:r>
            <a:endParaRPr lang="en-US" dirty="0"/>
          </a:p>
          <a:p>
            <a:pPr marL="0" indent="0">
              <a:buNone/>
            </a:pPr>
            <a:r>
              <a:rPr lang="en-US" i="1" dirty="0">
                <a:solidFill>
                  <a:srgbClr val="FF0000"/>
                </a:solidFill>
              </a:rPr>
              <a:t>	</a:t>
            </a:r>
            <a:r>
              <a:rPr lang="en-US" dirty="0" err="1"/>
              <a:t>V</a:t>
            </a:r>
            <a:r>
              <a:rPr lang="en-US" baseline="-25000" dirty="0" err="1"/>
              <a:t>out</a:t>
            </a:r>
            <a:r>
              <a:rPr lang="en-US" dirty="0"/>
              <a:t> = V</a:t>
            </a:r>
            <a:r>
              <a:rPr lang="en-US" baseline="-25000" dirty="0"/>
              <a:t>in</a:t>
            </a:r>
            <a:r>
              <a:rPr lang="en-US" dirty="0"/>
              <a:t> * R</a:t>
            </a:r>
            <a:r>
              <a:rPr lang="en-US" baseline="-25000" dirty="0"/>
              <a:t>3</a:t>
            </a:r>
            <a:r>
              <a:rPr lang="en-US" dirty="0"/>
              <a:t>/(R</a:t>
            </a:r>
            <a:r>
              <a:rPr lang="en-US" baseline="-25000" dirty="0"/>
              <a:t>2</a:t>
            </a:r>
            <a:r>
              <a:rPr lang="en-US" dirty="0"/>
              <a:t>+R</a:t>
            </a:r>
            <a:r>
              <a:rPr lang="en-US" baseline="-25000" dirty="0"/>
              <a:t>3</a:t>
            </a:r>
            <a:r>
              <a:rPr lang="en-US" dirty="0"/>
              <a:t>) so</a:t>
            </a:r>
          </a:p>
          <a:p>
            <a:pPr marL="0" indent="0">
              <a:buNone/>
            </a:pPr>
            <a:r>
              <a:rPr lang="en-US" dirty="0"/>
              <a:t>	4.5 = 12 * R</a:t>
            </a:r>
            <a:r>
              <a:rPr lang="en-US" baseline="-25000" dirty="0"/>
              <a:t>3</a:t>
            </a:r>
            <a:r>
              <a:rPr lang="en-US" dirty="0"/>
              <a:t>/(R</a:t>
            </a:r>
            <a:r>
              <a:rPr lang="en-US" baseline="-25000" dirty="0"/>
              <a:t>2</a:t>
            </a:r>
            <a:r>
              <a:rPr lang="en-US" dirty="0"/>
              <a:t>+R</a:t>
            </a:r>
            <a:r>
              <a:rPr lang="en-US" baseline="-25000" dirty="0"/>
              <a:t>3</a:t>
            </a:r>
            <a:r>
              <a:rPr lang="en-US" dirty="0"/>
              <a:t>) … one equation and 2 unknowns</a:t>
            </a:r>
          </a:p>
          <a:p>
            <a:r>
              <a:rPr lang="en-US" dirty="0"/>
              <a:t>We haven’t discussed impedance matching yet (but we will), the idea is that R</a:t>
            </a:r>
            <a:r>
              <a:rPr lang="en-US" baseline="-25000" dirty="0"/>
              <a:t>3</a:t>
            </a:r>
            <a:r>
              <a:rPr lang="en-US" dirty="0"/>
              <a:t> has to be much smaller than the impedance of the Arduino’s A1, and big enough to not waste power. Z</a:t>
            </a:r>
            <a:r>
              <a:rPr lang="en-US" baseline="-25000" dirty="0"/>
              <a:t>A1</a:t>
            </a:r>
            <a:r>
              <a:rPr lang="en-US" dirty="0"/>
              <a:t> &gt;&gt; 10k</a:t>
            </a:r>
            <a:r>
              <a:rPr lang="en-US" dirty="0">
                <a:latin typeface="Symbol" pitchFamily="2" charset="2"/>
              </a:rPr>
              <a:t>W</a:t>
            </a:r>
            <a:r>
              <a:rPr lang="en-US" dirty="0"/>
              <a:t>, so let R</a:t>
            </a:r>
            <a:r>
              <a:rPr lang="en-US" baseline="-25000" dirty="0"/>
              <a:t>3</a:t>
            </a:r>
            <a:r>
              <a:rPr lang="en-US" dirty="0"/>
              <a:t> = 10k</a:t>
            </a:r>
            <a:r>
              <a:rPr lang="en-US" dirty="0">
                <a:latin typeface="Symbol" pitchFamily="2" charset="2"/>
              </a:rPr>
              <a:t>W</a:t>
            </a:r>
            <a:r>
              <a:rPr lang="en-US" dirty="0"/>
              <a:t> – a 2</a:t>
            </a:r>
            <a:r>
              <a:rPr lang="en-US" baseline="30000" dirty="0"/>
              <a:t>nd</a:t>
            </a:r>
            <a:r>
              <a:rPr lang="en-US" dirty="0"/>
              <a:t> equation</a:t>
            </a:r>
          </a:p>
          <a:p>
            <a:r>
              <a:rPr lang="en-US" dirty="0">
                <a:sym typeface="Wingdings" pitchFamily="2" charset="2"/>
              </a:rPr>
              <a:t> R</a:t>
            </a:r>
            <a:r>
              <a:rPr lang="en-US" baseline="-25000" dirty="0">
                <a:sym typeface="Wingdings" pitchFamily="2" charset="2"/>
              </a:rPr>
              <a:t>2</a:t>
            </a:r>
            <a:r>
              <a:rPr lang="en-US" dirty="0">
                <a:sym typeface="Wingdings" pitchFamily="2" charset="2"/>
              </a:rPr>
              <a:t> =</a:t>
            </a:r>
            <a:r>
              <a:rPr lang="en-US" dirty="0">
                <a:latin typeface="Times New Roman" panose="02020603050405020304" pitchFamily="18" charset="0"/>
                <a:cs typeface="Times New Roman" panose="02020603050405020304" pitchFamily="18" charset="0"/>
                <a:sym typeface="Wingdings" pitchFamily="2" charset="2"/>
              </a:rPr>
              <a:t>~</a:t>
            </a:r>
            <a:r>
              <a:rPr lang="en-US" dirty="0">
                <a:sym typeface="Wingdings" pitchFamily="2" charset="2"/>
              </a:rPr>
              <a:t> 20k</a:t>
            </a:r>
            <a:r>
              <a:rPr lang="en-US" dirty="0">
                <a:latin typeface="Symbol" pitchFamily="2" charset="2"/>
              </a:rPr>
              <a:t>W</a:t>
            </a:r>
            <a:r>
              <a:rPr lang="en-US" dirty="0">
                <a:sym typeface="Wingdings" pitchFamily="2" charset="2"/>
              </a:rPr>
              <a:t> (exercise: check the algebra). </a:t>
            </a:r>
          </a:p>
          <a:p>
            <a:r>
              <a:rPr lang="en-US" dirty="0">
                <a:sym typeface="Wingdings" pitchFamily="2" charset="2"/>
              </a:rPr>
              <a:t>Add 10k resistors in series with A0 and A1 as current limiters</a:t>
            </a:r>
          </a:p>
          <a:p>
            <a:pPr lvl="1"/>
            <a:r>
              <a:rPr lang="en-US" dirty="0">
                <a:sym typeface="Wingdings" pitchFamily="2" charset="2"/>
              </a:rPr>
              <a:t>Under normal circumstances there should be no current into A0 and A1, so they should do nothing … but under abnormal conditions, they will limit current into the Arduino, possibly saving it from smoking</a:t>
            </a:r>
            <a:endParaRPr lang="en-US" dirty="0"/>
          </a:p>
        </p:txBody>
      </p:sp>
      <p:sp>
        <p:nvSpPr>
          <p:cNvPr id="5" name="Rectangle 4">
            <a:extLst>
              <a:ext uri="{FF2B5EF4-FFF2-40B4-BE49-F238E27FC236}">
                <a16:creationId xmlns:a16="http://schemas.microsoft.com/office/drawing/2014/main" id="{B66B1C56-CAF3-8C4E-890C-7CF977B0FCFB}"/>
              </a:ext>
            </a:extLst>
          </p:cNvPr>
          <p:cNvSpPr/>
          <p:nvPr/>
        </p:nvSpPr>
        <p:spPr>
          <a:xfrm>
            <a:off x="947056" y="3495277"/>
            <a:ext cx="2408465" cy="343959"/>
          </a:xfrm>
          <a:prstGeom prst="rect">
            <a:avLst/>
          </a:prstGeom>
          <a:noFill/>
          <a:ln w="127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F0F11B7-7BB5-B04D-9A65-E71FC3DE1A4E}"/>
              </a:ext>
            </a:extLst>
          </p:cNvPr>
          <p:cNvSpPr/>
          <p:nvPr/>
        </p:nvSpPr>
        <p:spPr>
          <a:xfrm>
            <a:off x="1218333" y="4728549"/>
            <a:ext cx="1361582" cy="374129"/>
          </a:xfrm>
          <a:prstGeom prst="rect">
            <a:avLst/>
          </a:prstGeom>
          <a:noFill/>
          <a:ln w="127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6F33B052-1A8F-1D4B-9866-662A1C3E2796}"/>
              </a:ext>
            </a:extLst>
          </p:cNvPr>
          <p:cNvCxnSpPr/>
          <p:nvPr/>
        </p:nvCxnSpPr>
        <p:spPr>
          <a:xfrm>
            <a:off x="8001000" y="2308860"/>
            <a:ext cx="606287"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9E8FE80C-6F66-2048-B736-A3D8F0A1F7B9}"/>
              </a:ext>
            </a:extLst>
          </p:cNvPr>
          <p:cNvSpPr txBox="1"/>
          <p:nvPr/>
        </p:nvSpPr>
        <p:spPr>
          <a:xfrm>
            <a:off x="8359946" y="2308860"/>
            <a:ext cx="574196" cy="369332"/>
          </a:xfrm>
          <a:prstGeom prst="rect">
            <a:avLst/>
          </a:prstGeom>
          <a:noFill/>
        </p:spPr>
        <p:txBody>
          <a:bodyPr wrap="none" rtlCol="0">
            <a:spAutoFit/>
          </a:bodyPr>
          <a:lstStyle/>
          <a:p>
            <a:r>
              <a:rPr lang="en-US" dirty="0" err="1"/>
              <a:t>Gnd</a:t>
            </a:r>
            <a:endParaRPr lang="en-US" dirty="0"/>
          </a:p>
        </p:txBody>
      </p:sp>
    </p:spTree>
    <p:extLst>
      <p:ext uri="{BB962C8B-B14F-4D97-AF65-F5344CB8AC3E}">
        <p14:creationId xmlns:p14="http://schemas.microsoft.com/office/powerpoint/2010/main" val="956345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F92502E-1800-B247-B7C3-0F9B1FA0B1B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100000"/>
                    </a14:imgEffect>
                    <a14:imgEffect>
                      <a14:brightnessContrast bright="17000" contrast="40000"/>
                    </a14:imgEffect>
                  </a14:imgLayer>
                </a14:imgProps>
              </a:ext>
            </a:extLst>
          </a:blip>
          <a:stretch>
            <a:fillRect/>
          </a:stretch>
        </p:blipFill>
        <p:spPr>
          <a:xfrm>
            <a:off x="5274918" y="1044161"/>
            <a:ext cx="3683000" cy="1549400"/>
          </a:xfrm>
          <a:prstGeom prst="rect">
            <a:avLst/>
          </a:prstGeom>
        </p:spPr>
      </p:pic>
      <p:sp>
        <p:nvSpPr>
          <p:cNvPr id="2" name="Title 1">
            <a:extLst>
              <a:ext uri="{FF2B5EF4-FFF2-40B4-BE49-F238E27FC236}">
                <a16:creationId xmlns:a16="http://schemas.microsoft.com/office/drawing/2014/main" id="{66D7022E-788C-9A44-8A65-CC7CC9087C1C}"/>
              </a:ext>
            </a:extLst>
          </p:cNvPr>
          <p:cNvSpPr>
            <a:spLocks noGrp="1"/>
          </p:cNvSpPr>
          <p:nvPr>
            <p:ph type="title"/>
          </p:nvPr>
        </p:nvSpPr>
        <p:spPr/>
        <p:txBody>
          <a:bodyPr/>
          <a:lstStyle/>
          <a:p>
            <a:r>
              <a:rPr lang="en-US" dirty="0"/>
              <a:t>1. Hardware interface construction</a:t>
            </a:r>
          </a:p>
        </p:txBody>
      </p:sp>
      <p:sp>
        <p:nvSpPr>
          <p:cNvPr id="3" name="Content Placeholder 2">
            <a:extLst>
              <a:ext uri="{FF2B5EF4-FFF2-40B4-BE49-F238E27FC236}">
                <a16:creationId xmlns:a16="http://schemas.microsoft.com/office/drawing/2014/main" id="{56798130-281D-6B4D-ABB6-FD58FA3308D3}"/>
              </a:ext>
            </a:extLst>
          </p:cNvPr>
          <p:cNvSpPr>
            <a:spLocks noGrp="1"/>
          </p:cNvSpPr>
          <p:nvPr>
            <p:ph idx="1"/>
          </p:nvPr>
        </p:nvSpPr>
        <p:spPr>
          <a:xfrm>
            <a:off x="86462" y="1137224"/>
            <a:ext cx="2743705" cy="4988940"/>
          </a:xfrm>
        </p:spPr>
        <p:txBody>
          <a:bodyPr>
            <a:normAutofit fontScale="70000" lnSpcReduction="20000"/>
          </a:bodyPr>
          <a:lstStyle/>
          <a:p>
            <a:pPr marL="457200" indent="-457200">
              <a:buFont typeface="+mj-lt"/>
              <a:buAutoNum type="arabicPeriod"/>
            </a:pPr>
            <a:r>
              <a:rPr lang="en-US" dirty="0"/>
              <a:t>R1 limits LED current</a:t>
            </a:r>
          </a:p>
          <a:p>
            <a:pPr marL="457200" indent="-457200">
              <a:buFont typeface="+mj-lt"/>
              <a:buAutoNum type="arabicPeriod"/>
            </a:pPr>
            <a:r>
              <a:rPr lang="en-US" dirty="0"/>
              <a:t>R2 and R3 are voltage dividers protecting Arduino</a:t>
            </a:r>
          </a:p>
          <a:p>
            <a:pPr marL="457200" indent="-457200">
              <a:buFont typeface="+mj-lt"/>
              <a:buAutoNum type="arabicPeriod"/>
            </a:pPr>
            <a:r>
              <a:rPr lang="en-US" dirty="0"/>
              <a:t>R4 and R5 are current limiting resistors, soldered to the white wires</a:t>
            </a:r>
          </a:p>
          <a:p>
            <a:pPr marL="457200" indent="-457200">
              <a:buFont typeface="+mj-lt"/>
              <a:buAutoNum type="arabicPeriod"/>
            </a:pPr>
            <a:r>
              <a:rPr lang="en-US" dirty="0"/>
              <a:t>VREF is indicated reminding you to carefully measure it (safest from a jumper wire plugged into the breadboard, to avoid shorting adjacent Arduino pins with your voltmeter)</a:t>
            </a:r>
          </a:p>
          <a:p>
            <a:pPr marL="457200" indent="-457200">
              <a:buFont typeface="+mj-lt"/>
              <a:buAutoNum type="arabicPeriod"/>
            </a:pPr>
            <a:r>
              <a:rPr lang="en-US" dirty="0"/>
              <a:t>Don’t forget to connect Arduino GND to LM317 GND (black jumper in upper column 17)</a:t>
            </a:r>
            <a:br>
              <a:rPr lang="en-US" dirty="0"/>
            </a:br>
            <a:endParaRPr lang="en-US" baseline="-25000" dirty="0"/>
          </a:p>
        </p:txBody>
      </p:sp>
      <p:sp>
        <p:nvSpPr>
          <p:cNvPr id="6" name="Rectangle 5">
            <a:extLst>
              <a:ext uri="{FF2B5EF4-FFF2-40B4-BE49-F238E27FC236}">
                <a16:creationId xmlns:a16="http://schemas.microsoft.com/office/drawing/2014/main" id="{5F0F11B7-7BB5-B04D-9A65-E71FC3DE1A4E}"/>
              </a:ext>
            </a:extLst>
          </p:cNvPr>
          <p:cNvSpPr/>
          <p:nvPr/>
        </p:nvSpPr>
        <p:spPr>
          <a:xfrm>
            <a:off x="4092161" y="5043401"/>
            <a:ext cx="1361582" cy="374129"/>
          </a:xfrm>
          <a:prstGeom prst="rect">
            <a:avLst/>
          </a:prstGeom>
          <a:noFill/>
          <a:ln w="127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6F33B052-1A8F-1D4B-9866-662A1C3E2796}"/>
              </a:ext>
            </a:extLst>
          </p:cNvPr>
          <p:cNvCxnSpPr/>
          <p:nvPr/>
        </p:nvCxnSpPr>
        <p:spPr>
          <a:xfrm>
            <a:off x="8001000" y="2308860"/>
            <a:ext cx="606287"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 name="TextBox 8">
            <a:extLst>
              <a:ext uri="{FF2B5EF4-FFF2-40B4-BE49-F238E27FC236}">
                <a16:creationId xmlns:a16="http://schemas.microsoft.com/office/drawing/2014/main" id="{9E8FE80C-6F66-2048-B736-A3D8F0A1F7B9}"/>
              </a:ext>
            </a:extLst>
          </p:cNvPr>
          <p:cNvSpPr txBox="1"/>
          <p:nvPr/>
        </p:nvSpPr>
        <p:spPr>
          <a:xfrm>
            <a:off x="8359946" y="2308860"/>
            <a:ext cx="574196" cy="369332"/>
          </a:xfrm>
          <a:prstGeom prst="rect">
            <a:avLst/>
          </a:prstGeom>
          <a:noFill/>
        </p:spPr>
        <p:txBody>
          <a:bodyPr wrap="none" rtlCol="0">
            <a:spAutoFit/>
          </a:bodyPr>
          <a:lstStyle/>
          <a:p>
            <a:r>
              <a:rPr lang="en-US" dirty="0" err="1"/>
              <a:t>Gnd</a:t>
            </a:r>
            <a:endParaRPr lang="en-US" dirty="0"/>
          </a:p>
        </p:txBody>
      </p:sp>
      <p:pic>
        <p:nvPicPr>
          <p:cNvPr id="10" name="Picture 9" descr="A close-up of a calendar&#10;&#10;Description automatically generated with low confidence">
            <a:extLst>
              <a:ext uri="{FF2B5EF4-FFF2-40B4-BE49-F238E27FC236}">
                <a16:creationId xmlns:a16="http://schemas.microsoft.com/office/drawing/2014/main" id="{DB8BB6D1-F706-DC4A-812C-75D2812D015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6000"/>
                    </a14:imgEffect>
                    <a14:imgEffect>
                      <a14:brightnessContrast bright="16000"/>
                    </a14:imgEffect>
                  </a14:imgLayer>
                </a14:imgProps>
              </a:ext>
            </a:extLst>
          </a:blip>
          <a:stretch>
            <a:fillRect/>
          </a:stretch>
        </p:blipFill>
        <p:spPr>
          <a:xfrm>
            <a:off x="2830166" y="3161698"/>
            <a:ext cx="6227371" cy="3763406"/>
          </a:xfrm>
          <a:prstGeom prst="rect">
            <a:avLst/>
          </a:prstGeom>
        </p:spPr>
      </p:pic>
      <p:pic>
        <p:nvPicPr>
          <p:cNvPr id="12" name="Picture 11" descr="A picture containing text, whiteboard&#10;&#10;Description automatically generated">
            <a:extLst>
              <a:ext uri="{FF2B5EF4-FFF2-40B4-BE49-F238E27FC236}">
                <a16:creationId xmlns:a16="http://schemas.microsoft.com/office/drawing/2014/main" id="{CC10F44F-BD0A-6F4B-883A-F1EA22C88334}"/>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68000"/>
                    </a14:imgEffect>
                    <a14:imgEffect>
                      <a14:saturation sat="0"/>
                    </a14:imgEffect>
                    <a14:imgEffect>
                      <a14:brightnessContrast bright="21000" contrast="70000"/>
                    </a14:imgEffect>
                  </a14:imgLayer>
                </a14:imgProps>
              </a:ext>
            </a:extLst>
          </a:blip>
          <a:stretch>
            <a:fillRect/>
          </a:stretch>
        </p:blipFill>
        <p:spPr>
          <a:xfrm>
            <a:off x="2830167" y="768802"/>
            <a:ext cx="6227371" cy="2392267"/>
          </a:xfrm>
          <a:prstGeom prst="rect">
            <a:avLst/>
          </a:prstGeom>
        </p:spPr>
      </p:pic>
      <p:sp>
        <p:nvSpPr>
          <p:cNvPr id="13" name="TextBox 12">
            <a:extLst>
              <a:ext uri="{FF2B5EF4-FFF2-40B4-BE49-F238E27FC236}">
                <a16:creationId xmlns:a16="http://schemas.microsoft.com/office/drawing/2014/main" id="{894C1E4C-055B-0C48-A93F-ACC629D7B01A}"/>
              </a:ext>
            </a:extLst>
          </p:cNvPr>
          <p:cNvSpPr txBox="1"/>
          <p:nvPr/>
        </p:nvSpPr>
        <p:spPr>
          <a:xfrm>
            <a:off x="3992573" y="3705281"/>
            <a:ext cx="579427" cy="307777"/>
          </a:xfrm>
          <a:prstGeom prst="rect">
            <a:avLst/>
          </a:prstGeom>
          <a:noFill/>
        </p:spPr>
        <p:txBody>
          <a:bodyPr wrap="square" rtlCol="0">
            <a:spAutoFit/>
          </a:bodyPr>
          <a:lstStyle/>
          <a:p>
            <a:r>
              <a:rPr lang="en-US" sz="1400" dirty="0">
                <a:solidFill>
                  <a:srgbClr val="FF0000"/>
                </a:solidFill>
              </a:rPr>
              <a:t>R1</a:t>
            </a:r>
          </a:p>
        </p:txBody>
      </p:sp>
      <p:sp>
        <p:nvSpPr>
          <p:cNvPr id="14" name="TextBox 13">
            <a:extLst>
              <a:ext uri="{FF2B5EF4-FFF2-40B4-BE49-F238E27FC236}">
                <a16:creationId xmlns:a16="http://schemas.microsoft.com/office/drawing/2014/main" id="{C7159DBE-7EFE-1C4E-8B78-FDE13AE9F733}"/>
              </a:ext>
            </a:extLst>
          </p:cNvPr>
          <p:cNvSpPr txBox="1"/>
          <p:nvPr/>
        </p:nvSpPr>
        <p:spPr>
          <a:xfrm>
            <a:off x="3014798" y="3976885"/>
            <a:ext cx="579427" cy="307777"/>
          </a:xfrm>
          <a:prstGeom prst="rect">
            <a:avLst/>
          </a:prstGeom>
          <a:noFill/>
        </p:spPr>
        <p:txBody>
          <a:bodyPr wrap="square" rtlCol="0">
            <a:spAutoFit/>
          </a:bodyPr>
          <a:lstStyle/>
          <a:p>
            <a:r>
              <a:rPr lang="en-US" sz="1400" dirty="0">
                <a:solidFill>
                  <a:srgbClr val="FF0000"/>
                </a:solidFill>
              </a:rPr>
              <a:t>R2</a:t>
            </a:r>
          </a:p>
        </p:txBody>
      </p:sp>
      <p:sp>
        <p:nvSpPr>
          <p:cNvPr id="16" name="TextBox 15">
            <a:extLst>
              <a:ext uri="{FF2B5EF4-FFF2-40B4-BE49-F238E27FC236}">
                <a16:creationId xmlns:a16="http://schemas.microsoft.com/office/drawing/2014/main" id="{47F2A056-EDD9-084B-9AE0-61897FC5DF7A}"/>
              </a:ext>
            </a:extLst>
          </p:cNvPr>
          <p:cNvSpPr txBox="1"/>
          <p:nvPr/>
        </p:nvSpPr>
        <p:spPr>
          <a:xfrm>
            <a:off x="3313562" y="3352195"/>
            <a:ext cx="579427" cy="307777"/>
          </a:xfrm>
          <a:prstGeom prst="rect">
            <a:avLst/>
          </a:prstGeom>
          <a:noFill/>
        </p:spPr>
        <p:txBody>
          <a:bodyPr wrap="square" rtlCol="0">
            <a:spAutoFit/>
          </a:bodyPr>
          <a:lstStyle/>
          <a:p>
            <a:r>
              <a:rPr lang="en-US" sz="1400" dirty="0">
                <a:solidFill>
                  <a:srgbClr val="FF0000"/>
                </a:solidFill>
              </a:rPr>
              <a:t>R3</a:t>
            </a:r>
          </a:p>
        </p:txBody>
      </p:sp>
      <p:sp>
        <p:nvSpPr>
          <p:cNvPr id="17" name="TextBox 16">
            <a:extLst>
              <a:ext uri="{FF2B5EF4-FFF2-40B4-BE49-F238E27FC236}">
                <a16:creationId xmlns:a16="http://schemas.microsoft.com/office/drawing/2014/main" id="{3860ECC5-D8DB-7C41-910D-5CEE131B67FE}"/>
              </a:ext>
            </a:extLst>
          </p:cNvPr>
          <p:cNvSpPr txBox="1"/>
          <p:nvPr/>
        </p:nvSpPr>
        <p:spPr>
          <a:xfrm>
            <a:off x="7278980" y="3922564"/>
            <a:ext cx="579427" cy="307777"/>
          </a:xfrm>
          <a:prstGeom prst="rect">
            <a:avLst/>
          </a:prstGeom>
          <a:noFill/>
        </p:spPr>
        <p:txBody>
          <a:bodyPr wrap="square" rtlCol="0">
            <a:spAutoFit/>
          </a:bodyPr>
          <a:lstStyle/>
          <a:p>
            <a:r>
              <a:rPr lang="en-US" sz="1400" dirty="0">
                <a:solidFill>
                  <a:srgbClr val="FF0000"/>
                </a:solidFill>
              </a:rPr>
              <a:t>R4</a:t>
            </a:r>
          </a:p>
        </p:txBody>
      </p:sp>
      <p:sp>
        <p:nvSpPr>
          <p:cNvPr id="18" name="TextBox 17">
            <a:extLst>
              <a:ext uri="{FF2B5EF4-FFF2-40B4-BE49-F238E27FC236}">
                <a16:creationId xmlns:a16="http://schemas.microsoft.com/office/drawing/2014/main" id="{F7EC10B7-C46B-2E40-BC55-57FD3BE2C319}"/>
              </a:ext>
            </a:extLst>
          </p:cNvPr>
          <p:cNvSpPr txBox="1"/>
          <p:nvPr/>
        </p:nvSpPr>
        <p:spPr>
          <a:xfrm>
            <a:off x="7478156" y="3976885"/>
            <a:ext cx="579427" cy="307777"/>
          </a:xfrm>
          <a:prstGeom prst="rect">
            <a:avLst/>
          </a:prstGeom>
          <a:noFill/>
        </p:spPr>
        <p:txBody>
          <a:bodyPr wrap="square" rtlCol="0">
            <a:spAutoFit/>
          </a:bodyPr>
          <a:lstStyle/>
          <a:p>
            <a:r>
              <a:rPr lang="en-US" sz="1400" dirty="0">
                <a:solidFill>
                  <a:srgbClr val="FF0000"/>
                </a:solidFill>
              </a:rPr>
              <a:t>R5</a:t>
            </a:r>
          </a:p>
        </p:txBody>
      </p:sp>
      <p:sp>
        <p:nvSpPr>
          <p:cNvPr id="19" name="TextBox 18">
            <a:extLst>
              <a:ext uri="{FF2B5EF4-FFF2-40B4-BE49-F238E27FC236}">
                <a16:creationId xmlns:a16="http://schemas.microsoft.com/office/drawing/2014/main" id="{CD9B0F39-FBC0-6147-A1AE-A8B79AD80FB9}"/>
              </a:ext>
            </a:extLst>
          </p:cNvPr>
          <p:cNvSpPr txBox="1"/>
          <p:nvPr/>
        </p:nvSpPr>
        <p:spPr>
          <a:xfrm rot="3416579">
            <a:off x="8480815" y="6132882"/>
            <a:ext cx="579427" cy="307777"/>
          </a:xfrm>
          <a:prstGeom prst="rect">
            <a:avLst/>
          </a:prstGeom>
          <a:noFill/>
        </p:spPr>
        <p:txBody>
          <a:bodyPr wrap="square" rtlCol="0">
            <a:spAutoFit/>
          </a:bodyPr>
          <a:lstStyle/>
          <a:p>
            <a:r>
              <a:rPr lang="en-US" sz="1400" dirty="0">
                <a:solidFill>
                  <a:srgbClr val="FF0000"/>
                </a:solidFill>
              </a:rPr>
              <a:t>VREF</a:t>
            </a:r>
          </a:p>
        </p:txBody>
      </p:sp>
    </p:spTree>
    <p:extLst>
      <p:ext uri="{BB962C8B-B14F-4D97-AF65-F5344CB8AC3E}">
        <p14:creationId xmlns:p14="http://schemas.microsoft.com/office/powerpoint/2010/main" val="34892886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8D4D7-B544-4247-8377-FDD5637554B3}"/>
              </a:ext>
            </a:extLst>
          </p:cNvPr>
          <p:cNvSpPr>
            <a:spLocks noGrp="1"/>
          </p:cNvSpPr>
          <p:nvPr>
            <p:ph type="title"/>
          </p:nvPr>
        </p:nvSpPr>
        <p:spPr/>
        <p:txBody>
          <a:bodyPr/>
          <a:lstStyle/>
          <a:p>
            <a:r>
              <a:rPr lang="en-US" dirty="0"/>
              <a:t>2. Software Interface</a:t>
            </a:r>
          </a:p>
        </p:txBody>
      </p:sp>
      <p:sp>
        <p:nvSpPr>
          <p:cNvPr id="3" name="Content Placeholder 2">
            <a:extLst>
              <a:ext uri="{FF2B5EF4-FFF2-40B4-BE49-F238E27FC236}">
                <a16:creationId xmlns:a16="http://schemas.microsoft.com/office/drawing/2014/main" id="{DED34389-04F3-E145-BBE6-BD28DC5D0BDF}"/>
              </a:ext>
            </a:extLst>
          </p:cNvPr>
          <p:cNvSpPr>
            <a:spLocks noGrp="1"/>
          </p:cNvSpPr>
          <p:nvPr>
            <p:ph idx="1"/>
          </p:nvPr>
        </p:nvSpPr>
        <p:spPr>
          <a:xfrm>
            <a:off x="457200" y="1137224"/>
            <a:ext cx="8229600" cy="5611446"/>
          </a:xfrm>
        </p:spPr>
        <p:txBody>
          <a:bodyPr>
            <a:normAutofit fontScale="85000" lnSpcReduction="20000"/>
          </a:bodyPr>
          <a:lstStyle/>
          <a:p>
            <a:r>
              <a:rPr lang="en-US" dirty="0"/>
              <a:t>Look for an Arduino example that we can tweak … we want to read analog inputs A0 and A1 and print the results. How about: </a:t>
            </a:r>
          </a:p>
          <a:p>
            <a:r>
              <a:rPr lang="en-US" dirty="0"/>
              <a:t>IDE File menu -&gt; Examples -&gt; 01.Basic-&gt;</a:t>
            </a:r>
            <a:r>
              <a:rPr lang="en-US" dirty="0" err="1"/>
              <a:t>AnalogReadSerial</a:t>
            </a:r>
            <a:endParaRPr lang="en-US" dirty="0"/>
          </a:p>
          <a:p>
            <a:pPr marL="0" indent="0">
              <a:buNone/>
            </a:pPr>
            <a:r>
              <a:rPr lang="en-US" dirty="0">
                <a:solidFill>
                  <a:srgbClr val="0070C0"/>
                </a:solidFill>
              </a:rPr>
              <a:t>void setup() {</a:t>
            </a:r>
          </a:p>
          <a:p>
            <a:pPr marL="0" indent="0">
              <a:buNone/>
            </a:pPr>
            <a:r>
              <a:rPr lang="en-US" dirty="0">
                <a:solidFill>
                  <a:srgbClr val="0070C0"/>
                </a:solidFill>
              </a:rPr>
              <a:t>  // initialize serial communication at 9600 bits per second:</a:t>
            </a:r>
          </a:p>
          <a:p>
            <a:pPr marL="0" indent="0">
              <a:buNone/>
            </a:pPr>
            <a:r>
              <a:rPr lang="en-US" dirty="0">
                <a:solidFill>
                  <a:srgbClr val="0070C0"/>
                </a:solidFill>
              </a:rPr>
              <a:t>  </a:t>
            </a:r>
            <a:r>
              <a:rPr lang="en-US" dirty="0" err="1">
                <a:solidFill>
                  <a:srgbClr val="0070C0"/>
                </a:solidFill>
              </a:rPr>
              <a:t>Serial.begin</a:t>
            </a:r>
            <a:r>
              <a:rPr lang="en-US" dirty="0">
                <a:solidFill>
                  <a:srgbClr val="0070C0"/>
                </a:solidFill>
              </a:rPr>
              <a:t>(9600);</a:t>
            </a:r>
          </a:p>
          <a:p>
            <a:pPr marL="0" indent="0">
              <a:buNone/>
            </a:pPr>
            <a:r>
              <a:rPr lang="en-US" dirty="0">
                <a:solidFill>
                  <a:srgbClr val="0070C0"/>
                </a:solidFill>
              </a:rPr>
              <a:t>}</a:t>
            </a:r>
          </a:p>
          <a:p>
            <a:pPr marL="0" indent="0">
              <a:buNone/>
            </a:pPr>
            <a:endParaRPr lang="en-US" dirty="0">
              <a:solidFill>
                <a:srgbClr val="0070C0"/>
              </a:solidFill>
            </a:endParaRPr>
          </a:p>
          <a:p>
            <a:pPr marL="0" indent="0">
              <a:buNone/>
            </a:pPr>
            <a:r>
              <a:rPr lang="en-US" dirty="0">
                <a:solidFill>
                  <a:srgbClr val="0070C0"/>
                </a:solidFill>
              </a:rPr>
              <a:t>// the loop routine runs over and over again forever:</a:t>
            </a:r>
          </a:p>
          <a:p>
            <a:pPr marL="0" indent="0">
              <a:buNone/>
            </a:pPr>
            <a:r>
              <a:rPr lang="en-US" dirty="0">
                <a:solidFill>
                  <a:srgbClr val="0070C0"/>
                </a:solidFill>
              </a:rPr>
              <a:t>void loop() {</a:t>
            </a:r>
          </a:p>
          <a:p>
            <a:pPr marL="0" indent="0">
              <a:buNone/>
            </a:pPr>
            <a:r>
              <a:rPr lang="en-US" dirty="0">
                <a:solidFill>
                  <a:srgbClr val="0070C0"/>
                </a:solidFill>
              </a:rPr>
              <a:t>  // read the input on analog pin 0:</a:t>
            </a:r>
          </a:p>
          <a:p>
            <a:pPr marL="0" indent="0">
              <a:buNone/>
            </a:pPr>
            <a:r>
              <a:rPr lang="en-US" dirty="0">
                <a:solidFill>
                  <a:srgbClr val="0070C0"/>
                </a:solidFill>
              </a:rPr>
              <a:t>  int </a:t>
            </a:r>
            <a:r>
              <a:rPr lang="en-US" dirty="0" err="1">
                <a:solidFill>
                  <a:srgbClr val="0070C0"/>
                </a:solidFill>
              </a:rPr>
              <a:t>sensorValue</a:t>
            </a:r>
            <a:r>
              <a:rPr lang="en-US" dirty="0">
                <a:solidFill>
                  <a:srgbClr val="0070C0"/>
                </a:solidFill>
              </a:rPr>
              <a:t> = </a:t>
            </a:r>
            <a:r>
              <a:rPr lang="en-US" dirty="0" err="1">
                <a:solidFill>
                  <a:srgbClr val="0070C0"/>
                </a:solidFill>
              </a:rPr>
              <a:t>analogRead</a:t>
            </a:r>
            <a:r>
              <a:rPr lang="en-US" dirty="0">
                <a:solidFill>
                  <a:srgbClr val="0070C0"/>
                </a:solidFill>
              </a:rPr>
              <a:t>(A0);</a:t>
            </a:r>
          </a:p>
          <a:p>
            <a:pPr marL="0" indent="0">
              <a:buNone/>
            </a:pPr>
            <a:r>
              <a:rPr lang="en-US" dirty="0">
                <a:solidFill>
                  <a:srgbClr val="0070C0"/>
                </a:solidFill>
              </a:rPr>
              <a:t>  // print out the value you read:</a:t>
            </a:r>
          </a:p>
          <a:p>
            <a:pPr marL="0" indent="0">
              <a:buNone/>
            </a:pPr>
            <a:r>
              <a:rPr lang="en-US" dirty="0">
                <a:solidFill>
                  <a:srgbClr val="0070C0"/>
                </a:solidFill>
              </a:rPr>
              <a:t>  </a:t>
            </a:r>
            <a:r>
              <a:rPr lang="en-US" dirty="0" err="1">
                <a:solidFill>
                  <a:srgbClr val="0070C0"/>
                </a:solidFill>
              </a:rPr>
              <a:t>Serial.println</a:t>
            </a:r>
            <a:r>
              <a:rPr lang="en-US" dirty="0">
                <a:solidFill>
                  <a:srgbClr val="0070C0"/>
                </a:solidFill>
              </a:rPr>
              <a:t>(</a:t>
            </a:r>
            <a:r>
              <a:rPr lang="en-US" dirty="0" err="1">
                <a:solidFill>
                  <a:srgbClr val="0070C0"/>
                </a:solidFill>
              </a:rPr>
              <a:t>sensorValue</a:t>
            </a:r>
            <a:r>
              <a:rPr lang="en-US" dirty="0">
                <a:solidFill>
                  <a:srgbClr val="0070C0"/>
                </a:solidFill>
              </a:rPr>
              <a:t>);</a:t>
            </a:r>
          </a:p>
          <a:p>
            <a:pPr marL="0" indent="0">
              <a:buNone/>
            </a:pPr>
            <a:r>
              <a:rPr lang="en-US" dirty="0">
                <a:solidFill>
                  <a:srgbClr val="0070C0"/>
                </a:solidFill>
              </a:rPr>
              <a:t>  delay(1);        // delay in between reads for stability</a:t>
            </a:r>
          </a:p>
          <a:p>
            <a:pPr marL="0" indent="0">
              <a:buNone/>
            </a:pPr>
            <a:r>
              <a:rPr lang="en-US" dirty="0">
                <a:solidFill>
                  <a:srgbClr val="0070C0"/>
                </a:solidFill>
              </a:rPr>
              <a:t>}</a:t>
            </a:r>
          </a:p>
          <a:p>
            <a:r>
              <a:rPr lang="en-US" dirty="0"/>
              <a:t>Safest if we can understand everything before we tweak it … </a:t>
            </a:r>
          </a:p>
        </p:txBody>
      </p:sp>
    </p:spTree>
    <p:extLst>
      <p:ext uri="{BB962C8B-B14F-4D97-AF65-F5344CB8AC3E}">
        <p14:creationId xmlns:p14="http://schemas.microsoft.com/office/powerpoint/2010/main" val="2244411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8D4D7-B544-4247-8377-FDD5637554B3}"/>
              </a:ext>
            </a:extLst>
          </p:cNvPr>
          <p:cNvSpPr>
            <a:spLocks noGrp="1"/>
          </p:cNvSpPr>
          <p:nvPr>
            <p:ph type="title"/>
          </p:nvPr>
        </p:nvSpPr>
        <p:spPr/>
        <p:txBody>
          <a:bodyPr/>
          <a:lstStyle/>
          <a:p>
            <a:pPr algn="l"/>
            <a:r>
              <a:rPr lang="en-US" dirty="0"/>
              <a:t>2. Software Interface</a:t>
            </a:r>
          </a:p>
        </p:txBody>
      </p:sp>
      <p:sp>
        <p:nvSpPr>
          <p:cNvPr id="3" name="Content Placeholder 2">
            <a:extLst>
              <a:ext uri="{FF2B5EF4-FFF2-40B4-BE49-F238E27FC236}">
                <a16:creationId xmlns:a16="http://schemas.microsoft.com/office/drawing/2014/main" id="{DED34389-04F3-E145-BBE6-BD28DC5D0BDF}"/>
              </a:ext>
            </a:extLst>
          </p:cNvPr>
          <p:cNvSpPr>
            <a:spLocks noGrp="1"/>
          </p:cNvSpPr>
          <p:nvPr>
            <p:ph idx="1"/>
          </p:nvPr>
        </p:nvSpPr>
        <p:spPr>
          <a:xfrm>
            <a:off x="457200" y="1137224"/>
            <a:ext cx="4449778" cy="5611446"/>
          </a:xfrm>
        </p:spPr>
        <p:txBody>
          <a:bodyPr>
            <a:normAutofit/>
          </a:bodyPr>
          <a:lstStyle/>
          <a:p>
            <a:r>
              <a:rPr lang="en-US" dirty="0"/>
              <a:t>The simplest code that prints analog voltages on A0 and A1 (in units of ADU, 1023 ADU = VREF volts (~4.5V, measured – carefully – on the VREF pin) </a:t>
            </a:r>
          </a:p>
          <a:p>
            <a:pPr lvl="1"/>
            <a:r>
              <a:rPr lang="en-US" dirty="0"/>
              <a:t>At a minimum, you should add a comment describing the code’s function and your name and date</a:t>
            </a:r>
          </a:p>
          <a:p>
            <a:r>
              <a:rPr lang="en-US" dirty="0"/>
              <a:t>You can view the output with either Tools -&gt; Serial Monitor or Serial Printer (but not simultaneously – close one before opening the other)</a:t>
            </a:r>
          </a:p>
          <a:p>
            <a:r>
              <a:rPr lang="en-US" dirty="0"/>
              <a:t>Turn the LM317 pot to verify </a:t>
            </a:r>
          </a:p>
        </p:txBody>
      </p:sp>
      <p:pic>
        <p:nvPicPr>
          <p:cNvPr id="4" name="Content Placeholder 6" descr="Graphical user interface, text, application&#10;&#10;Description automatically generated">
            <a:extLst>
              <a:ext uri="{FF2B5EF4-FFF2-40B4-BE49-F238E27FC236}">
                <a16:creationId xmlns:a16="http://schemas.microsoft.com/office/drawing/2014/main" id="{65078BB9-C11C-3B46-956A-1121B157E61F}"/>
              </a:ext>
            </a:extLst>
          </p:cNvPr>
          <p:cNvPicPr>
            <a:picLocks noChangeAspect="1"/>
          </p:cNvPicPr>
          <p:nvPr/>
        </p:nvPicPr>
        <p:blipFill>
          <a:blip r:embed="rId2"/>
          <a:stretch>
            <a:fillRect/>
          </a:stretch>
        </p:blipFill>
        <p:spPr>
          <a:xfrm>
            <a:off x="5217576" y="334767"/>
            <a:ext cx="3469224" cy="2655291"/>
          </a:xfrm>
          <a:prstGeom prst="rect">
            <a:avLst/>
          </a:prstGeom>
        </p:spPr>
      </p:pic>
      <p:pic>
        <p:nvPicPr>
          <p:cNvPr id="6" name="Picture 5" descr="Chart, line chart&#10;&#10;Description automatically generated">
            <a:extLst>
              <a:ext uri="{FF2B5EF4-FFF2-40B4-BE49-F238E27FC236}">
                <a16:creationId xmlns:a16="http://schemas.microsoft.com/office/drawing/2014/main" id="{ECCE4F40-9246-9F4A-B119-4234001E4DDA}"/>
              </a:ext>
            </a:extLst>
          </p:cNvPr>
          <p:cNvPicPr>
            <a:picLocks noChangeAspect="1"/>
          </p:cNvPicPr>
          <p:nvPr/>
        </p:nvPicPr>
        <p:blipFill>
          <a:blip r:embed="rId3"/>
          <a:stretch>
            <a:fillRect/>
          </a:stretch>
        </p:blipFill>
        <p:spPr>
          <a:xfrm>
            <a:off x="5217576" y="4900401"/>
            <a:ext cx="3706388" cy="1957599"/>
          </a:xfrm>
          <a:prstGeom prst="rect">
            <a:avLst/>
          </a:prstGeom>
        </p:spPr>
      </p:pic>
      <p:pic>
        <p:nvPicPr>
          <p:cNvPr id="8" name="Picture 7" descr="Graphical user interface, text, application, email&#10;&#10;Description automatically generated">
            <a:extLst>
              <a:ext uri="{FF2B5EF4-FFF2-40B4-BE49-F238E27FC236}">
                <a16:creationId xmlns:a16="http://schemas.microsoft.com/office/drawing/2014/main" id="{CC9E32A2-F3C7-014E-AB99-6A38D2B9DE5B}"/>
              </a:ext>
            </a:extLst>
          </p:cNvPr>
          <p:cNvPicPr>
            <a:picLocks noChangeAspect="1"/>
          </p:cNvPicPr>
          <p:nvPr/>
        </p:nvPicPr>
        <p:blipFill>
          <a:blip r:embed="rId4"/>
          <a:stretch>
            <a:fillRect/>
          </a:stretch>
        </p:blipFill>
        <p:spPr>
          <a:xfrm>
            <a:off x="5217576" y="3072340"/>
            <a:ext cx="3780704" cy="1587353"/>
          </a:xfrm>
          <a:prstGeom prst="rect">
            <a:avLst/>
          </a:prstGeom>
        </p:spPr>
      </p:pic>
      <p:sp>
        <p:nvSpPr>
          <p:cNvPr id="9" name="TextBox 8">
            <a:extLst>
              <a:ext uri="{FF2B5EF4-FFF2-40B4-BE49-F238E27FC236}">
                <a16:creationId xmlns:a16="http://schemas.microsoft.com/office/drawing/2014/main" id="{CEA476D5-E843-414C-BE12-6D3A9E15E8F4}"/>
              </a:ext>
            </a:extLst>
          </p:cNvPr>
          <p:cNvSpPr txBox="1"/>
          <p:nvPr/>
        </p:nvSpPr>
        <p:spPr>
          <a:xfrm>
            <a:off x="6605824" y="2791269"/>
            <a:ext cx="1934936" cy="369332"/>
          </a:xfrm>
          <a:prstGeom prst="rect">
            <a:avLst/>
          </a:prstGeom>
          <a:noFill/>
        </p:spPr>
        <p:txBody>
          <a:bodyPr wrap="square" rtlCol="0">
            <a:spAutoFit/>
          </a:bodyPr>
          <a:lstStyle/>
          <a:p>
            <a:r>
              <a:rPr lang="en-US" dirty="0"/>
              <a:t>Serial Monitor</a:t>
            </a:r>
          </a:p>
        </p:txBody>
      </p:sp>
      <p:sp>
        <p:nvSpPr>
          <p:cNvPr id="10" name="TextBox 9">
            <a:extLst>
              <a:ext uri="{FF2B5EF4-FFF2-40B4-BE49-F238E27FC236}">
                <a16:creationId xmlns:a16="http://schemas.microsoft.com/office/drawing/2014/main" id="{889FE3C5-9D8A-1045-8A44-77DC38ECF6D8}"/>
              </a:ext>
            </a:extLst>
          </p:cNvPr>
          <p:cNvSpPr txBox="1"/>
          <p:nvPr/>
        </p:nvSpPr>
        <p:spPr>
          <a:xfrm>
            <a:off x="6605824" y="4636397"/>
            <a:ext cx="1934936" cy="369332"/>
          </a:xfrm>
          <a:prstGeom prst="rect">
            <a:avLst/>
          </a:prstGeom>
          <a:noFill/>
        </p:spPr>
        <p:txBody>
          <a:bodyPr wrap="square" rtlCol="0">
            <a:spAutoFit/>
          </a:bodyPr>
          <a:lstStyle/>
          <a:p>
            <a:r>
              <a:rPr lang="en-US" dirty="0"/>
              <a:t>Serial Plotter</a:t>
            </a:r>
          </a:p>
        </p:txBody>
      </p:sp>
    </p:spTree>
    <p:extLst>
      <p:ext uri="{BB962C8B-B14F-4D97-AF65-F5344CB8AC3E}">
        <p14:creationId xmlns:p14="http://schemas.microsoft.com/office/powerpoint/2010/main" val="455982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46D97-B5F1-F84A-9873-DBEC2EC79322}"/>
              </a:ext>
            </a:extLst>
          </p:cNvPr>
          <p:cNvSpPr>
            <a:spLocks noGrp="1"/>
          </p:cNvSpPr>
          <p:nvPr>
            <p:ph type="title"/>
          </p:nvPr>
        </p:nvSpPr>
        <p:spPr/>
        <p:txBody>
          <a:bodyPr/>
          <a:lstStyle/>
          <a:p>
            <a:r>
              <a:rPr lang="en-US" dirty="0"/>
              <a:t>3. Data Interface</a:t>
            </a:r>
          </a:p>
        </p:txBody>
      </p:sp>
      <p:sp>
        <p:nvSpPr>
          <p:cNvPr id="3" name="Content Placeholder 2">
            <a:extLst>
              <a:ext uri="{FF2B5EF4-FFF2-40B4-BE49-F238E27FC236}">
                <a16:creationId xmlns:a16="http://schemas.microsoft.com/office/drawing/2014/main" id="{1A807E20-B7DC-984D-86B0-E979DE35D640}"/>
              </a:ext>
            </a:extLst>
          </p:cNvPr>
          <p:cNvSpPr>
            <a:spLocks noGrp="1"/>
          </p:cNvSpPr>
          <p:nvPr>
            <p:ph idx="1"/>
          </p:nvPr>
        </p:nvSpPr>
        <p:spPr/>
        <p:txBody>
          <a:bodyPr>
            <a:normAutofit fontScale="92500" lnSpcReduction="20000"/>
          </a:bodyPr>
          <a:lstStyle/>
          <a:p>
            <a:r>
              <a:rPr lang="en-US" dirty="0"/>
              <a:t>Tools -&gt; Serial Monitor (or click on magnifying glass icon on top right of window) is where the output should appear</a:t>
            </a:r>
          </a:p>
          <a:p>
            <a:pPr lvl="1"/>
            <a:r>
              <a:rPr lang="en-US" dirty="0"/>
              <a:t>Make sure the baud rate at the bottom of the window matches  the 9600 baud in setup()</a:t>
            </a:r>
          </a:p>
          <a:p>
            <a:r>
              <a:rPr lang="en-US" dirty="0"/>
              <a:t>Copy and paste it into </a:t>
            </a:r>
            <a:r>
              <a:rPr lang="en-US" dirty="0" err="1"/>
              <a:t>Matlab</a:t>
            </a:r>
            <a:r>
              <a:rPr lang="en-US" dirty="0"/>
              <a:t> …</a:t>
            </a:r>
          </a:p>
          <a:p>
            <a:r>
              <a:rPr lang="en-US" sz="1900" dirty="0">
                <a:solidFill>
                  <a:srgbClr val="0070C0"/>
                </a:solidFill>
                <a:latin typeface="Courier New" panose="02070309020205020404" pitchFamily="49" charset="0"/>
                <a:cs typeface="Courier New" panose="02070309020205020404" pitchFamily="49" charset="0"/>
              </a:rPr>
              <a:t>data = [...% A0 A1</a:t>
            </a:r>
            <a:endParaRPr lang="en-US" sz="1900" dirty="0"/>
          </a:p>
          <a:p>
            <a:pPr marL="457200" lvl="1" indent="0">
              <a:buNone/>
            </a:pPr>
            <a:r>
              <a:rPr lang="en-US" sz="1900" dirty="0">
                <a:solidFill>
                  <a:srgbClr val="0070C0"/>
                </a:solidFill>
                <a:latin typeface="Courier New" panose="02070309020205020404" pitchFamily="49" charset="0"/>
                <a:cs typeface="Courier New" panose="02070309020205020404" pitchFamily="49" charset="0"/>
              </a:rPr>
              <a:t>… (paste the numbers)</a:t>
            </a:r>
          </a:p>
          <a:p>
            <a:pPr marL="457200" lvl="1" indent="0">
              <a:buNone/>
            </a:pPr>
            <a:r>
              <a:rPr lang="en-US" sz="1900" dirty="0">
                <a:solidFill>
                  <a:srgbClr val="0070C0"/>
                </a:solidFill>
                <a:latin typeface="Courier New" panose="02070309020205020404" pitchFamily="49" charset="0"/>
                <a:cs typeface="Courier New" panose="02070309020205020404" pitchFamily="49" charset="0"/>
              </a:rPr>
              <a:t>];</a:t>
            </a:r>
          </a:p>
          <a:p>
            <a:pPr marL="457200" lvl="1" indent="0">
              <a:buNone/>
            </a:pPr>
            <a:r>
              <a:rPr lang="en-US" sz="1900" dirty="0">
                <a:solidFill>
                  <a:srgbClr val="0070C0"/>
                </a:solidFill>
                <a:latin typeface="Courier New" panose="02070309020205020404" pitchFamily="49" charset="0"/>
                <a:cs typeface="Courier New" panose="02070309020205020404" pitchFamily="49" charset="0"/>
              </a:rPr>
              <a:t>VREF = 4.62; % volts measured on Arduino’s VREF Pin</a:t>
            </a:r>
          </a:p>
          <a:p>
            <a:pPr marL="457200" lvl="1" indent="0">
              <a:buNone/>
            </a:pPr>
            <a:r>
              <a:rPr lang="en-US" sz="1900" dirty="0">
                <a:solidFill>
                  <a:srgbClr val="0070C0"/>
                </a:solidFill>
                <a:latin typeface="Courier New" panose="02070309020205020404" pitchFamily="49" charset="0"/>
                <a:cs typeface="Courier New" panose="02070309020205020404" pitchFamily="49" charset="0"/>
              </a:rPr>
              <a:t>A0 = data(:,1); A1 = data(:,2)</a:t>
            </a:r>
          </a:p>
          <a:p>
            <a:pPr marL="457200" lvl="1" indent="0">
              <a:buNone/>
            </a:pPr>
            <a:r>
              <a:rPr lang="en-US" sz="1900" dirty="0">
                <a:solidFill>
                  <a:srgbClr val="0070C0"/>
                </a:solidFill>
                <a:latin typeface="Courier New" panose="02070309020205020404" pitchFamily="49" charset="0"/>
                <a:cs typeface="Courier New" panose="02070309020205020404" pitchFamily="49" charset="0"/>
              </a:rPr>
              <a:t>R1 = 1000; R2 = 20e3; R3 = 10e3; % ohms</a:t>
            </a:r>
          </a:p>
          <a:p>
            <a:pPr marL="457200" lvl="1" indent="0">
              <a:buNone/>
            </a:pPr>
            <a:r>
              <a:rPr lang="en-US" sz="1900" dirty="0" err="1">
                <a:solidFill>
                  <a:srgbClr val="0070C0"/>
                </a:solidFill>
                <a:latin typeface="Courier New" panose="02070309020205020404" pitchFamily="49" charset="0"/>
                <a:cs typeface="Courier New" panose="02070309020205020404" pitchFamily="49" charset="0"/>
              </a:rPr>
              <a:t>vLED</a:t>
            </a:r>
            <a:r>
              <a:rPr lang="en-US" sz="1900" dirty="0">
                <a:solidFill>
                  <a:srgbClr val="0070C0"/>
                </a:solidFill>
                <a:latin typeface="Courier New" panose="02070309020205020404" pitchFamily="49" charset="0"/>
                <a:cs typeface="Courier New" panose="02070309020205020404" pitchFamily="49" charset="0"/>
              </a:rPr>
              <a:t> = A0 * VREF/1023; </a:t>
            </a:r>
          </a:p>
          <a:p>
            <a:pPr marL="457200" lvl="1" indent="0">
              <a:buNone/>
            </a:pPr>
            <a:r>
              <a:rPr lang="en-US" sz="1900" dirty="0">
                <a:solidFill>
                  <a:srgbClr val="0070C0"/>
                </a:solidFill>
                <a:latin typeface="Courier New" panose="02070309020205020404" pitchFamily="49" charset="0"/>
                <a:cs typeface="Courier New" panose="02070309020205020404" pitchFamily="49" charset="0"/>
              </a:rPr>
              <a:t>vR1 = A1 * VREF/1023 * (R2+R3)/R3 - </a:t>
            </a:r>
            <a:r>
              <a:rPr lang="en-US" sz="1900" dirty="0" err="1">
                <a:solidFill>
                  <a:srgbClr val="0070C0"/>
                </a:solidFill>
                <a:latin typeface="Courier New" panose="02070309020205020404" pitchFamily="49" charset="0"/>
                <a:cs typeface="Courier New" panose="02070309020205020404" pitchFamily="49" charset="0"/>
              </a:rPr>
              <a:t>vLED</a:t>
            </a:r>
            <a:r>
              <a:rPr lang="en-US" sz="1900" dirty="0">
                <a:solidFill>
                  <a:srgbClr val="0070C0"/>
                </a:solidFill>
                <a:latin typeface="Courier New" panose="02070309020205020404" pitchFamily="49" charset="0"/>
                <a:cs typeface="Courier New" panose="02070309020205020404" pitchFamily="49" charset="0"/>
              </a:rPr>
              <a:t>;</a:t>
            </a:r>
          </a:p>
          <a:p>
            <a:pPr marL="457200" lvl="1" indent="0">
              <a:buNone/>
            </a:pPr>
            <a:r>
              <a:rPr lang="en-US" sz="1900" dirty="0" err="1">
                <a:solidFill>
                  <a:srgbClr val="0070C0"/>
                </a:solidFill>
                <a:latin typeface="Courier New" panose="02070309020205020404" pitchFamily="49" charset="0"/>
                <a:cs typeface="Courier New" panose="02070309020205020404" pitchFamily="49" charset="0"/>
              </a:rPr>
              <a:t>iLED</a:t>
            </a:r>
            <a:r>
              <a:rPr lang="en-US" sz="1900" dirty="0">
                <a:solidFill>
                  <a:srgbClr val="0070C0"/>
                </a:solidFill>
                <a:latin typeface="Courier New" panose="02070309020205020404" pitchFamily="49" charset="0"/>
                <a:cs typeface="Courier New" panose="02070309020205020404" pitchFamily="49" charset="0"/>
              </a:rPr>
              <a:t> = vR1 / R1;</a:t>
            </a:r>
          </a:p>
          <a:p>
            <a:pPr marL="457200" lvl="1" indent="0">
              <a:buNone/>
            </a:pPr>
            <a:r>
              <a:rPr lang="en-US" sz="1900" dirty="0">
                <a:solidFill>
                  <a:srgbClr val="0070C0"/>
                </a:solidFill>
                <a:latin typeface="Courier New" panose="02070309020205020404" pitchFamily="49" charset="0"/>
                <a:cs typeface="Courier New" panose="02070309020205020404" pitchFamily="49" charset="0"/>
              </a:rPr>
              <a:t>plot(</a:t>
            </a:r>
            <a:r>
              <a:rPr lang="en-US" sz="1900" dirty="0" err="1">
                <a:solidFill>
                  <a:srgbClr val="0070C0"/>
                </a:solidFill>
                <a:latin typeface="Courier New" panose="02070309020205020404" pitchFamily="49" charset="0"/>
                <a:cs typeface="Courier New" panose="02070309020205020404" pitchFamily="49" charset="0"/>
              </a:rPr>
              <a:t>vLED</a:t>
            </a:r>
            <a:r>
              <a:rPr lang="en-US" sz="1900" dirty="0">
                <a:solidFill>
                  <a:srgbClr val="0070C0"/>
                </a:solidFill>
                <a:latin typeface="Courier New" panose="02070309020205020404" pitchFamily="49" charset="0"/>
                <a:cs typeface="Courier New" panose="02070309020205020404" pitchFamily="49" charset="0"/>
              </a:rPr>
              <a:t>, </a:t>
            </a:r>
            <a:r>
              <a:rPr lang="en-US" sz="1900" dirty="0" err="1">
                <a:solidFill>
                  <a:srgbClr val="0070C0"/>
                </a:solidFill>
                <a:latin typeface="Courier New" panose="02070309020205020404" pitchFamily="49" charset="0"/>
                <a:cs typeface="Courier New" panose="02070309020205020404" pitchFamily="49" charset="0"/>
              </a:rPr>
              <a:t>iLED</a:t>
            </a:r>
            <a:r>
              <a:rPr lang="en-US" sz="1900" dirty="0">
                <a:solidFill>
                  <a:srgbClr val="0070C0"/>
                </a:solidFill>
                <a:latin typeface="Courier New" panose="02070309020205020404" pitchFamily="49" charset="0"/>
                <a:cs typeface="Courier New" panose="02070309020205020404" pitchFamily="49" charset="0"/>
              </a:rPr>
              <a:t>, '.-');</a:t>
            </a:r>
          </a:p>
          <a:p>
            <a:pPr marL="457200" lvl="1" indent="0">
              <a:buNone/>
            </a:pPr>
            <a:r>
              <a:rPr lang="en-US" sz="1900" dirty="0">
                <a:solidFill>
                  <a:srgbClr val="0070C0"/>
                </a:solidFill>
                <a:latin typeface="Courier New" panose="02070309020205020404" pitchFamily="49" charset="0"/>
                <a:cs typeface="Courier New" panose="02070309020205020404" pitchFamily="49" charset="0"/>
              </a:rPr>
              <a:t>grid;</a:t>
            </a:r>
          </a:p>
          <a:p>
            <a:pPr marL="457200" lvl="1" indent="0">
              <a:buNone/>
            </a:pPr>
            <a:r>
              <a:rPr lang="en-US" sz="1900" dirty="0" err="1">
                <a:solidFill>
                  <a:srgbClr val="0070C0"/>
                </a:solidFill>
                <a:latin typeface="Courier New" panose="02070309020205020404" pitchFamily="49" charset="0"/>
                <a:cs typeface="Courier New" panose="02070309020205020404" pitchFamily="49" charset="0"/>
              </a:rPr>
              <a:t>Xlabel</a:t>
            </a:r>
            <a:r>
              <a:rPr lang="en-US" sz="1900" dirty="0">
                <a:solidFill>
                  <a:srgbClr val="0070C0"/>
                </a:solidFill>
                <a:latin typeface="Courier New" panose="02070309020205020404" pitchFamily="49" charset="0"/>
                <a:cs typeface="Courier New" panose="02070309020205020404" pitchFamily="49" charset="0"/>
              </a:rPr>
              <a:t>('Volts'); </a:t>
            </a:r>
            <a:r>
              <a:rPr lang="en-US" sz="1900" dirty="0" err="1">
                <a:solidFill>
                  <a:srgbClr val="0070C0"/>
                </a:solidFill>
                <a:latin typeface="Courier New" panose="02070309020205020404" pitchFamily="49" charset="0"/>
                <a:cs typeface="Courier New" panose="02070309020205020404" pitchFamily="49" charset="0"/>
              </a:rPr>
              <a:t>ylabel</a:t>
            </a:r>
            <a:r>
              <a:rPr lang="en-US" sz="1900" dirty="0">
                <a:solidFill>
                  <a:srgbClr val="0070C0"/>
                </a:solidFill>
                <a:latin typeface="Courier New" panose="02070309020205020404" pitchFamily="49" charset="0"/>
                <a:cs typeface="Courier New" panose="02070309020205020404" pitchFamily="49" charset="0"/>
              </a:rPr>
              <a:t>('mA'); title('LED I-V curve');</a:t>
            </a:r>
          </a:p>
        </p:txBody>
      </p:sp>
    </p:spTree>
    <p:extLst>
      <p:ext uri="{BB962C8B-B14F-4D97-AF65-F5344CB8AC3E}">
        <p14:creationId xmlns:p14="http://schemas.microsoft.com/office/powerpoint/2010/main" val="26271779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AD714-2B0E-E447-B17C-C8785862CBDD}"/>
              </a:ext>
            </a:extLst>
          </p:cNvPr>
          <p:cNvSpPr>
            <a:spLocks noGrp="1"/>
          </p:cNvSpPr>
          <p:nvPr>
            <p:ph type="title"/>
          </p:nvPr>
        </p:nvSpPr>
        <p:spPr/>
        <p:txBody>
          <a:bodyPr/>
          <a:lstStyle/>
          <a:p>
            <a:r>
              <a:rPr lang="en-US" dirty="0"/>
              <a:t>My data</a:t>
            </a:r>
          </a:p>
        </p:txBody>
      </p:sp>
      <p:sp>
        <p:nvSpPr>
          <p:cNvPr id="3" name="Content Placeholder 2">
            <a:extLst>
              <a:ext uri="{FF2B5EF4-FFF2-40B4-BE49-F238E27FC236}">
                <a16:creationId xmlns:a16="http://schemas.microsoft.com/office/drawing/2014/main" id="{334062D8-7ED1-534F-9AE4-FFC4FE7BA1AC}"/>
              </a:ext>
            </a:extLst>
          </p:cNvPr>
          <p:cNvSpPr>
            <a:spLocks noGrp="1"/>
          </p:cNvSpPr>
          <p:nvPr>
            <p:ph idx="1"/>
          </p:nvPr>
        </p:nvSpPr>
        <p:spPr/>
        <p:txBody>
          <a:bodyPr/>
          <a:lstStyle/>
          <a:p>
            <a:r>
              <a:rPr lang="en-US" dirty="0"/>
              <a:t>Wouldn’t want to do this without automation!</a:t>
            </a:r>
          </a:p>
        </p:txBody>
      </p:sp>
      <p:pic>
        <p:nvPicPr>
          <p:cNvPr id="5" name="Picture 4">
            <a:extLst>
              <a:ext uri="{FF2B5EF4-FFF2-40B4-BE49-F238E27FC236}">
                <a16:creationId xmlns:a16="http://schemas.microsoft.com/office/drawing/2014/main" id="{66231F89-2471-494E-8A0B-5E9277E84901}"/>
              </a:ext>
            </a:extLst>
          </p:cNvPr>
          <p:cNvPicPr>
            <a:picLocks noChangeAspect="1"/>
          </p:cNvPicPr>
          <p:nvPr/>
        </p:nvPicPr>
        <p:blipFill>
          <a:blip r:embed="rId2"/>
          <a:stretch>
            <a:fillRect/>
          </a:stretch>
        </p:blipFill>
        <p:spPr>
          <a:xfrm>
            <a:off x="1139982" y="1627432"/>
            <a:ext cx="6075630" cy="5087723"/>
          </a:xfrm>
          <a:prstGeom prst="rect">
            <a:avLst/>
          </a:prstGeom>
        </p:spPr>
      </p:pic>
    </p:spTree>
    <p:extLst>
      <p:ext uri="{BB962C8B-B14F-4D97-AF65-F5344CB8AC3E}">
        <p14:creationId xmlns:p14="http://schemas.microsoft.com/office/powerpoint/2010/main" val="33736867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AD714-2B0E-E447-B17C-C8785862CBDD}"/>
              </a:ext>
            </a:extLst>
          </p:cNvPr>
          <p:cNvSpPr>
            <a:spLocks noGrp="1"/>
          </p:cNvSpPr>
          <p:nvPr>
            <p:ph type="title"/>
          </p:nvPr>
        </p:nvSpPr>
        <p:spPr/>
        <p:txBody>
          <a:bodyPr/>
          <a:lstStyle/>
          <a:p>
            <a:r>
              <a:rPr lang="en-US" dirty="0"/>
              <a:t>Raw data</a:t>
            </a:r>
          </a:p>
        </p:txBody>
      </p:sp>
      <p:sp>
        <p:nvSpPr>
          <p:cNvPr id="3" name="Content Placeholder 2">
            <a:extLst>
              <a:ext uri="{FF2B5EF4-FFF2-40B4-BE49-F238E27FC236}">
                <a16:creationId xmlns:a16="http://schemas.microsoft.com/office/drawing/2014/main" id="{334062D8-7ED1-534F-9AE4-FFC4FE7BA1AC}"/>
              </a:ext>
            </a:extLst>
          </p:cNvPr>
          <p:cNvSpPr>
            <a:spLocks noGrp="1"/>
          </p:cNvSpPr>
          <p:nvPr>
            <p:ph idx="1"/>
          </p:nvPr>
        </p:nvSpPr>
        <p:spPr>
          <a:xfrm>
            <a:off x="162962" y="1137224"/>
            <a:ext cx="3558012" cy="4988940"/>
          </a:xfrm>
        </p:spPr>
        <p:txBody>
          <a:bodyPr>
            <a:normAutofit/>
          </a:bodyPr>
          <a:lstStyle/>
          <a:p>
            <a:r>
              <a:rPr lang="en-US" dirty="0"/>
              <a:t>Don’t make a mistake of not reducing the raw data …</a:t>
            </a:r>
          </a:p>
          <a:p>
            <a:r>
              <a:rPr lang="en-US" dirty="0"/>
              <a:t>The raw data looks pretty rough – because I didn’t turn the 10k pot knob very smoothly</a:t>
            </a:r>
          </a:p>
          <a:p>
            <a:r>
              <a:rPr lang="en-US" dirty="0"/>
              <a:t>The jumps vanish when the raw data is processed and the </a:t>
            </a:r>
            <a:r>
              <a:rPr lang="en-US" dirty="0" err="1"/>
              <a:t>i</a:t>
            </a:r>
            <a:r>
              <a:rPr lang="en-US" dirty="0"/>
              <a:t>-v curve is plotted</a:t>
            </a:r>
          </a:p>
        </p:txBody>
      </p:sp>
      <p:pic>
        <p:nvPicPr>
          <p:cNvPr id="4" name="Picture 3">
            <a:extLst>
              <a:ext uri="{FF2B5EF4-FFF2-40B4-BE49-F238E27FC236}">
                <a16:creationId xmlns:a16="http://schemas.microsoft.com/office/drawing/2014/main" id="{3F4360F0-6288-B043-B1F2-14861F49AD4C}"/>
              </a:ext>
            </a:extLst>
          </p:cNvPr>
          <p:cNvPicPr>
            <a:picLocks noChangeAspect="1"/>
          </p:cNvPicPr>
          <p:nvPr/>
        </p:nvPicPr>
        <p:blipFill>
          <a:blip r:embed="rId2"/>
          <a:stretch>
            <a:fillRect/>
          </a:stretch>
        </p:blipFill>
        <p:spPr>
          <a:xfrm>
            <a:off x="4371008" y="964684"/>
            <a:ext cx="4772992" cy="3788386"/>
          </a:xfrm>
          <a:prstGeom prst="rect">
            <a:avLst/>
          </a:prstGeom>
        </p:spPr>
      </p:pic>
    </p:spTree>
    <p:extLst>
      <p:ext uri="{BB962C8B-B14F-4D97-AF65-F5344CB8AC3E}">
        <p14:creationId xmlns:p14="http://schemas.microsoft.com/office/powerpoint/2010/main" val="3446250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E3325-ACE7-BA4E-A11B-5A1A4C0AC1EE}"/>
              </a:ext>
            </a:extLst>
          </p:cNvPr>
          <p:cNvSpPr>
            <a:spLocks noGrp="1"/>
          </p:cNvSpPr>
          <p:nvPr>
            <p:ph type="title"/>
          </p:nvPr>
        </p:nvSpPr>
        <p:spPr/>
        <p:txBody>
          <a:bodyPr/>
          <a:lstStyle/>
          <a:p>
            <a:r>
              <a:rPr lang="en-US" dirty="0"/>
              <a:t>Repeating the experiment</a:t>
            </a:r>
          </a:p>
        </p:txBody>
      </p:sp>
      <p:sp>
        <p:nvSpPr>
          <p:cNvPr id="3" name="Content Placeholder 2">
            <a:extLst>
              <a:ext uri="{FF2B5EF4-FFF2-40B4-BE49-F238E27FC236}">
                <a16:creationId xmlns:a16="http://schemas.microsoft.com/office/drawing/2014/main" id="{CFD2D6DB-D062-6349-9382-E9FB162EAA08}"/>
              </a:ext>
            </a:extLst>
          </p:cNvPr>
          <p:cNvSpPr>
            <a:spLocks noGrp="1"/>
          </p:cNvSpPr>
          <p:nvPr>
            <p:ph idx="1"/>
          </p:nvPr>
        </p:nvSpPr>
        <p:spPr/>
        <p:txBody>
          <a:bodyPr>
            <a:normAutofit fontScale="92500" lnSpcReduction="10000"/>
          </a:bodyPr>
          <a:lstStyle/>
          <a:p>
            <a:r>
              <a:rPr lang="en-US" dirty="0"/>
              <a:t>With data collection, reduction, and visualization automated, it doesn’t take much additional work to repeat with other LEDs or other devices (rectifier diodes, resistors – but be careful to keep A0’s voltage &lt; VREF – there’s no voltage divider there)</a:t>
            </a:r>
          </a:p>
          <a:p>
            <a:r>
              <a:rPr lang="en-US" dirty="0"/>
              <a:t>The code will need some </a:t>
            </a:r>
            <a:br>
              <a:rPr lang="en-US" dirty="0"/>
            </a:br>
            <a:r>
              <a:rPr lang="en-US" dirty="0"/>
              <a:t>tweaks to get this … </a:t>
            </a:r>
          </a:p>
          <a:p>
            <a:r>
              <a:rPr lang="en-US" dirty="0"/>
              <a:t>Where do you think green</a:t>
            </a:r>
            <a:br>
              <a:rPr lang="en-US" dirty="0"/>
            </a:br>
            <a:r>
              <a:rPr lang="en-US" dirty="0"/>
              <a:t>and yellow LEDs will be?</a:t>
            </a:r>
          </a:p>
          <a:p>
            <a:r>
              <a:rPr lang="en-US" dirty="0"/>
              <a:t>Try 100 and 200 ohm </a:t>
            </a:r>
            <a:br>
              <a:rPr lang="en-US" dirty="0"/>
            </a:br>
            <a:r>
              <a:rPr lang="en-US" dirty="0"/>
              <a:t>resistors</a:t>
            </a:r>
          </a:p>
          <a:p>
            <a:pPr lvl="1"/>
            <a:r>
              <a:rPr lang="en-US" dirty="0"/>
              <a:t>If you substitute a larger R, </a:t>
            </a:r>
            <a:br>
              <a:rPr lang="en-US" dirty="0"/>
            </a:br>
            <a:r>
              <a:rPr lang="en-US" dirty="0"/>
              <a:t>you risk violating the 1</a:t>
            </a:r>
            <a:r>
              <a:rPr lang="en-US" baseline="30000" dirty="0"/>
              <a:t>st</a:t>
            </a:r>
            <a:r>
              <a:rPr lang="en-US" dirty="0"/>
              <a:t> point</a:t>
            </a:r>
          </a:p>
          <a:p>
            <a:r>
              <a:rPr lang="en-US" dirty="0"/>
              <a:t>Try a silicon rectifier … </a:t>
            </a:r>
            <a:br>
              <a:rPr lang="en-US" dirty="0"/>
            </a:br>
            <a:r>
              <a:rPr lang="en-US" dirty="0"/>
              <a:t>explain.</a:t>
            </a:r>
          </a:p>
        </p:txBody>
      </p:sp>
      <p:pic>
        <p:nvPicPr>
          <p:cNvPr id="4" name="Picture 3">
            <a:extLst>
              <a:ext uri="{FF2B5EF4-FFF2-40B4-BE49-F238E27FC236}">
                <a16:creationId xmlns:a16="http://schemas.microsoft.com/office/drawing/2014/main" id="{47157551-D085-2D4B-B321-C363D49E8005}"/>
              </a:ext>
            </a:extLst>
          </p:cNvPr>
          <p:cNvPicPr>
            <a:picLocks noChangeAspect="1"/>
          </p:cNvPicPr>
          <p:nvPr/>
        </p:nvPicPr>
        <p:blipFill>
          <a:blip r:embed="rId2"/>
          <a:stretch>
            <a:fillRect/>
          </a:stretch>
        </p:blipFill>
        <p:spPr>
          <a:xfrm>
            <a:off x="4197953" y="2672045"/>
            <a:ext cx="4871519" cy="4109106"/>
          </a:xfrm>
          <a:prstGeom prst="rect">
            <a:avLst/>
          </a:prstGeom>
        </p:spPr>
      </p:pic>
    </p:spTree>
    <p:extLst>
      <p:ext uri="{BB962C8B-B14F-4D97-AF65-F5344CB8AC3E}">
        <p14:creationId xmlns:p14="http://schemas.microsoft.com/office/powerpoint/2010/main" val="106918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359EA-990B-9548-A5C1-A112FDE98D69}"/>
              </a:ext>
            </a:extLst>
          </p:cNvPr>
          <p:cNvSpPr>
            <a:spLocks noGrp="1"/>
          </p:cNvSpPr>
          <p:nvPr>
            <p:ph type="title"/>
          </p:nvPr>
        </p:nvSpPr>
        <p:spPr/>
        <p:txBody>
          <a:bodyPr/>
          <a:lstStyle/>
          <a:p>
            <a:r>
              <a:rPr lang="en-US" dirty="0"/>
              <a:t>Lab Report</a:t>
            </a:r>
          </a:p>
        </p:txBody>
      </p:sp>
      <p:sp>
        <p:nvSpPr>
          <p:cNvPr id="3" name="Content Placeholder 2">
            <a:extLst>
              <a:ext uri="{FF2B5EF4-FFF2-40B4-BE49-F238E27FC236}">
                <a16:creationId xmlns:a16="http://schemas.microsoft.com/office/drawing/2014/main" id="{8F2DBB74-494F-7043-B39F-1422B60D9220}"/>
              </a:ext>
            </a:extLst>
          </p:cNvPr>
          <p:cNvSpPr>
            <a:spLocks noGrp="1"/>
          </p:cNvSpPr>
          <p:nvPr>
            <p:ph idx="1"/>
          </p:nvPr>
        </p:nvSpPr>
        <p:spPr>
          <a:xfrm>
            <a:off x="298174" y="1047772"/>
            <a:ext cx="8547652" cy="5720776"/>
          </a:xfrm>
        </p:spPr>
        <p:txBody>
          <a:bodyPr>
            <a:normAutofit/>
          </a:bodyPr>
          <a:lstStyle/>
          <a:p>
            <a:r>
              <a:rPr lang="en-US" dirty="0"/>
              <a:t>Objective: Automate measuring I-V curves with an Arduino Nano </a:t>
            </a:r>
          </a:p>
          <a:p>
            <a:pPr lvl="1"/>
            <a:r>
              <a:rPr lang="en-US" sz="1800" dirty="0"/>
              <a:t>I was going to write, “measuring an LED’s I-V curve …” but realized, there’s no reason we can’t use this to measure other I-V curves by just swapping the device … </a:t>
            </a:r>
          </a:p>
          <a:p>
            <a:pPr lvl="1"/>
            <a:r>
              <a:rPr lang="en-US" sz="1800" dirty="0"/>
              <a:t>Take advantage of the efficiency to measure a resistor’s I-V curve, i.e., put a 100</a:t>
            </a:r>
            <a:r>
              <a:rPr lang="en-US" sz="1800" dirty="0">
                <a:latin typeface="Symbol" pitchFamily="2" charset="2"/>
              </a:rPr>
              <a:t>W</a:t>
            </a:r>
            <a:r>
              <a:rPr lang="en-US" sz="1800" dirty="0"/>
              <a:t> and 220</a:t>
            </a:r>
            <a:r>
              <a:rPr lang="en-US" sz="1800" dirty="0">
                <a:latin typeface="Symbol" pitchFamily="2" charset="2"/>
              </a:rPr>
              <a:t>W</a:t>
            </a:r>
            <a:r>
              <a:rPr lang="en-US" sz="1800" dirty="0"/>
              <a:t> resistor in place of the LED; measure a green and yellow LED, etc. </a:t>
            </a:r>
          </a:p>
          <a:p>
            <a:pPr lvl="1"/>
            <a:r>
              <a:rPr lang="en-US" sz="1800" dirty="0" err="1"/>
              <a:t>Matlab’s</a:t>
            </a:r>
            <a:r>
              <a:rPr lang="en-US" sz="1800" dirty="0"/>
              <a:t> hold on; hold off; functions let you superimpose the plots</a:t>
            </a:r>
          </a:p>
          <a:p>
            <a:r>
              <a:rPr lang="en-US" dirty="0"/>
              <a:t>Methods: We already broke it into 3 sections, this is where the source codes and schematics can go</a:t>
            </a:r>
          </a:p>
          <a:p>
            <a:r>
              <a:rPr lang="en-US" dirty="0"/>
              <a:t>Results:  the graphs from </a:t>
            </a:r>
            <a:r>
              <a:rPr lang="en-US" dirty="0" err="1"/>
              <a:t>Matlab</a:t>
            </a:r>
            <a:endParaRPr lang="en-US" dirty="0"/>
          </a:p>
          <a:p>
            <a:r>
              <a:rPr lang="en-US" dirty="0"/>
              <a:t>Discussion: reflect some more … what are some questions you can attempt to answer?? E.g., </a:t>
            </a:r>
          </a:p>
          <a:p>
            <a:pPr lvl="1"/>
            <a:r>
              <a:rPr lang="en-US" sz="1800" dirty="0"/>
              <a:t>Why are </a:t>
            </a:r>
            <a:r>
              <a:rPr lang="en-US" sz="1800" dirty="0" err="1"/>
              <a:t>i</a:t>
            </a:r>
            <a:r>
              <a:rPr lang="en-US" sz="1800" dirty="0"/>
              <a:t>-v curves also called “characteristic curves”?</a:t>
            </a:r>
          </a:p>
          <a:p>
            <a:pPr lvl="1"/>
            <a:r>
              <a:rPr lang="en-US" sz="1800" dirty="0"/>
              <a:t>How similar are the curves for 2 LEDs of the same and different color?</a:t>
            </a:r>
          </a:p>
          <a:p>
            <a:pPr lvl="1"/>
            <a:r>
              <a:rPr lang="en-US" sz="1800" dirty="0"/>
              <a:t>Are these curves exponential? (hint: replace </a:t>
            </a:r>
            <a:r>
              <a:rPr lang="en-US" sz="1800" dirty="0">
                <a:latin typeface="Courier New" panose="02070309020205020404" pitchFamily="49" charset="0"/>
                <a:cs typeface="Courier New" panose="02070309020205020404" pitchFamily="49" charset="0"/>
              </a:rPr>
              <a:t>plot</a:t>
            </a:r>
            <a:r>
              <a:rPr lang="en-US" sz="1800" dirty="0"/>
              <a:t> with </a:t>
            </a:r>
            <a:r>
              <a:rPr lang="en-US" sz="1800" dirty="0" err="1">
                <a:latin typeface="Courier New" panose="02070309020205020404" pitchFamily="49" charset="0"/>
                <a:cs typeface="Courier New" panose="02070309020205020404" pitchFamily="49" charset="0"/>
              </a:rPr>
              <a:t>semilogy</a:t>
            </a:r>
            <a:r>
              <a:rPr lang="en-US" sz="1800" dirty="0"/>
              <a:t> or </a:t>
            </a:r>
            <a:r>
              <a:rPr lang="en-US" sz="1800" dirty="0">
                <a:latin typeface="Courier New" panose="02070309020205020404" pitchFamily="49" charset="0"/>
                <a:cs typeface="Courier New" panose="02070309020205020404" pitchFamily="49" charset="0"/>
              </a:rPr>
              <a:t>loglog</a:t>
            </a:r>
            <a:r>
              <a:rPr lang="en-US" sz="1800" dirty="0"/>
              <a:t>)</a:t>
            </a:r>
          </a:p>
          <a:p>
            <a:pPr lvl="1"/>
            <a:r>
              <a:rPr lang="en-US" sz="1800" dirty="0"/>
              <a:t>…</a:t>
            </a:r>
          </a:p>
        </p:txBody>
      </p:sp>
    </p:spTree>
    <p:extLst>
      <p:ext uri="{BB962C8B-B14F-4D97-AF65-F5344CB8AC3E}">
        <p14:creationId xmlns:p14="http://schemas.microsoft.com/office/powerpoint/2010/main" val="573473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Tired of manual data entry (already)?</a:t>
            </a:r>
          </a:p>
        </p:txBody>
      </p:sp>
      <p:sp>
        <p:nvSpPr>
          <p:cNvPr id="3" name="Content Placeholder 2"/>
          <p:cNvSpPr>
            <a:spLocks noGrp="1"/>
          </p:cNvSpPr>
          <p:nvPr>
            <p:ph idx="1"/>
          </p:nvPr>
        </p:nvSpPr>
        <p:spPr/>
        <p:txBody>
          <a:bodyPr/>
          <a:lstStyle/>
          <a:p>
            <a:r>
              <a:rPr lang="en-US" dirty="0"/>
              <a:t>Any time you find yourself doing a mundane task repeatedly, think of automation</a:t>
            </a:r>
          </a:p>
          <a:p>
            <a:pPr lvl="1"/>
            <a:r>
              <a:rPr lang="en-US" dirty="0"/>
              <a:t>This is the main reason why worker productivity has increased so dramatically in the USA </a:t>
            </a:r>
          </a:p>
          <a:p>
            <a:pPr lvl="1"/>
            <a:r>
              <a:rPr lang="en-US" dirty="0"/>
              <a:t>Wages haven’t followed, resulting in growing wealth disparity, debt, and poverty for workers …</a:t>
            </a:r>
          </a:p>
        </p:txBody>
      </p:sp>
      <p:sp>
        <p:nvSpPr>
          <p:cNvPr id="5" name="TextBox 4">
            <a:extLst>
              <a:ext uri="{FF2B5EF4-FFF2-40B4-BE49-F238E27FC236}">
                <a16:creationId xmlns:a16="http://schemas.microsoft.com/office/drawing/2014/main" id="{478E3C92-DF76-E349-AE6B-19191479D228}"/>
              </a:ext>
            </a:extLst>
          </p:cNvPr>
          <p:cNvSpPr txBox="1"/>
          <p:nvPr/>
        </p:nvSpPr>
        <p:spPr>
          <a:xfrm>
            <a:off x="5955176" y="3877518"/>
            <a:ext cx="3084652" cy="2308324"/>
          </a:xfrm>
          <a:prstGeom prst="rect">
            <a:avLst/>
          </a:prstGeom>
          <a:noFill/>
        </p:spPr>
        <p:txBody>
          <a:bodyPr wrap="square" rtlCol="0">
            <a:spAutoFit/>
          </a:bodyPr>
          <a:lstStyle/>
          <a:p>
            <a:r>
              <a:rPr lang="en-US" dirty="0"/>
              <a:t>What kinds of tasks do humans still beat machines at?? </a:t>
            </a:r>
          </a:p>
          <a:p>
            <a:endParaRPr lang="en-US" dirty="0"/>
          </a:p>
          <a:p>
            <a:r>
              <a:rPr lang="en-US" dirty="0"/>
              <a:t>Those are the things you need to learn to do well – because if you try to out-compete machines at what they’re good at, you’ll lose!!</a:t>
            </a:r>
          </a:p>
        </p:txBody>
      </p:sp>
      <p:pic>
        <p:nvPicPr>
          <p:cNvPr id="6" name="Picture 5">
            <a:extLst>
              <a:ext uri="{FF2B5EF4-FFF2-40B4-BE49-F238E27FC236}">
                <a16:creationId xmlns:a16="http://schemas.microsoft.com/office/drawing/2014/main" id="{B72757E7-D815-71CD-6684-34BD2F46B8AD}"/>
              </a:ext>
            </a:extLst>
          </p:cNvPr>
          <p:cNvPicPr>
            <a:picLocks noChangeAspect="1"/>
          </p:cNvPicPr>
          <p:nvPr/>
        </p:nvPicPr>
        <p:blipFill rotWithShape="1">
          <a:blip r:embed="rId2"/>
          <a:srcRect r="3780" b="32236"/>
          <a:stretch/>
        </p:blipFill>
        <p:spPr>
          <a:xfrm>
            <a:off x="104172" y="3336075"/>
            <a:ext cx="5830994" cy="3277759"/>
          </a:xfrm>
          <a:prstGeom prst="rect">
            <a:avLst/>
          </a:prstGeom>
        </p:spPr>
      </p:pic>
      <p:sp>
        <p:nvSpPr>
          <p:cNvPr id="7" name="TextBox 6">
            <a:extLst>
              <a:ext uri="{FF2B5EF4-FFF2-40B4-BE49-F238E27FC236}">
                <a16:creationId xmlns:a16="http://schemas.microsoft.com/office/drawing/2014/main" id="{20C64E78-CFE7-78F5-4A67-EF88525850EC}"/>
              </a:ext>
            </a:extLst>
          </p:cNvPr>
          <p:cNvSpPr txBox="1"/>
          <p:nvPr/>
        </p:nvSpPr>
        <p:spPr>
          <a:xfrm>
            <a:off x="5883965" y="6550223"/>
            <a:ext cx="3366755" cy="307777"/>
          </a:xfrm>
          <a:prstGeom prst="rect">
            <a:avLst/>
          </a:prstGeom>
          <a:noFill/>
        </p:spPr>
        <p:txBody>
          <a:bodyPr wrap="none" rtlCol="0">
            <a:spAutoFit/>
          </a:bodyPr>
          <a:lstStyle/>
          <a:p>
            <a:r>
              <a:rPr lang="en-US" sz="1400" dirty="0">
                <a:hlinkClick r:id="rId3"/>
              </a:rPr>
              <a:t>https://www.epi.org/productivity-pay-gap/</a:t>
            </a:r>
            <a:r>
              <a:rPr lang="en-US" sz="1400" dirty="0"/>
              <a:t> </a:t>
            </a:r>
          </a:p>
        </p:txBody>
      </p:sp>
    </p:spTree>
    <p:extLst>
      <p:ext uri="{BB962C8B-B14F-4D97-AF65-F5344CB8AC3E}">
        <p14:creationId xmlns:p14="http://schemas.microsoft.com/office/powerpoint/2010/main" val="2323332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6FA38-E57C-AB48-AFAE-12F9B0A674E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8C1E829-243E-7647-BDE2-E02098A85F1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111830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8D4D7-B544-4247-8377-FDD5637554B3}"/>
              </a:ext>
            </a:extLst>
          </p:cNvPr>
          <p:cNvSpPr>
            <a:spLocks noGrp="1"/>
          </p:cNvSpPr>
          <p:nvPr>
            <p:ph type="title"/>
          </p:nvPr>
        </p:nvSpPr>
        <p:spPr/>
        <p:txBody>
          <a:bodyPr/>
          <a:lstStyle/>
          <a:p>
            <a:r>
              <a:rPr lang="en-US" dirty="0" err="1"/>
              <a:t>Rasnow’s</a:t>
            </a:r>
            <a:r>
              <a:rPr lang="en-US" dirty="0"/>
              <a:t> take on Code Commenting</a:t>
            </a:r>
          </a:p>
        </p:txBody>
      </p:sp>
      <p:sp>
        <p:nvSpPr>
          <p:cNvPr id="3" name="Content Placeholder 2">
            <a:extLst>
              <a:ext uri="{FF2B5EF4-FFF2-40B4-BE49-F238E27FC236}">
                <a16:creationId xmlns:a16="http://schemas.microsoft.com/office/drawing/2014/main" id="{DED34389-04F3-E145-BBE6-BD28DC5D0BDF}"/>
              </a:ext>
            </a:extLst>
          </p:cNvPr>
          <p:cNvSpPr>
            <a:spLocks noGrp="1"/>
          </p:cNvSpPr>
          <p:nvPr>
            <p:ph idx="1"/>
          </p:nvPr>
        </p:nvSpPr>
        <p:spPr>
          <a:xfrm>
            <a:off x="457200" y="1137224"/>
            <a:ext cx="8229600" cy="5611446"/>
          </a:xfrm>
        </p:spPr>
        <p:txBody>
          <a:bodyPr>
            <a:normAutofit fontScale="92500" lnSpcReduction="20000"/>
          </a:bodyPr>
          <a:lstStyle/>
          <a:p>
            <a:r>
              <a:rPr lang="en-US" dirty="0"/>
              <a:t>File menu -&gt; Examples -&gt; 01.Basic-&gt;</a:t>
            </a:r>
            <a:r>
              <a:rPr lang="en-US" dirty="0" err="1"/>
              <a:t>AnalogReadSerial</a:t>
            </a:r>
            <a:endParaRPr lang="en-US" dirty="0"/>
          </a:p>
          <a:p>
            <a:pPr marL="0" indent="0">
              <a:buNone/>
            </a:pPr>
            <a:r>
              <a:rPr lang="en-US" sz="2100" dirty="0">
                <a:solidFill>
                  <a:srgbClr val="0070C0"/>
                </a:solidFill>
                <a:latin typeface="Courier New" panose="02070309020205020404" pitchFamily="49" charset="0"/>
                <a:cs typeface="Courier New" panose="02070309020205020404" pitchFamily="49" charset="0"/>
              </a:rPr>
              <a:t>void setup() {</a:t>
            </a:r>
          </a:p>
          <a:p>
            <a:pPr marL="0" indent="0">
              <a:buNone/>
            </a:pPr>
            <a:r>
              <a:rPr lang="en-US" sz="2100" dirty="0">
                <a:solidFill>
                  <a:srgbClr val="0070C0"/>
                </a:solidFill>
                <a:latin typeface="Courier New" panose="02070309020205020404" pitchFamily="49" charset="0"/>
                <a:cs typeface="Courier New" panose="02070309020205020404" pitchFamily="49" charset="0"/>
              </a:rPr>
              <a:t> </a:t>
            </a:r>
            <a:r>
              <a:rPr lang="en-US" sz="2100" strike="sngStrike" dirty="0">
                <a:solidFill>
                  <a:srgbClr val="0070C0"/>
                </a:solidFill>
                <a:latin typeface="Courier New" panose="02070309020205020404" pitchFamily="49" charset="0"/>
                <a:cs typeface="Courier New" panose="02070309020205020404" pitchFamily="49" charset="0"/>
              </a:rPr>
              <a:t> // initialize serial communication at 9600 bits per second:</a:t>
            </a:r>
          </a:p>
          <a:p>
            <a:pPr marL="0" indent="0">
              <a:buNone/>
            </a:pPr>
            <a:r>
              <a:rPr lang="en-US" sz="2100" dirty="0">
                <a:solidFill>
                  <a:srgbClr val="0070C0"/>
                </a:solidFill>
                <a:latin typeface="Courier New" panose="02070309020205020404" pitchFamily="49" charset="0"/>
                <a:cs typeface="Courier New" panose="02070309020205020404" pitchFamily="49" charset="0"/>
              </a:rPr>
              <a:t>  </a:t>
            </a:r>
            <a:r>
              <a:rPr lang="en-US" sz="2100" dirty="0" err="1">
                <a:solidFill>
                  <a:srgbClr val="0070C0"/>
                </a:solidFill>
                <a:latin typeface="Courier New" panose="02070309020205020404" pitchFamily="49" charset="0"/>
                <a:cs typeface="Courier New" panose="02070309020205020404" pitchFamily="49" charset="0"/>
              </a:rPr>
              <a:t>Serial.begin</a:t>
            </a:r>
            <a:r>
              <a:rPr lang="en-US" sz="2100" dirty="0">
                <a:solidFill>
                  <a:srgbClr val="0070C0"/>
                </a:solidFill>
                <a:latin typeface="Courier New" panose="02070309020205020404" pitchFamily="49" charset="0"/>
                <a:cs typeface="Courier New" panose="02070309020205020404" pitchFamily="49" charset="0"/>
              </a:rPr>
              <a:t>(9600); </a:t>
            </a:r>
          </a:p>
          <a:p>
            <a:pPr marL="0" indent="0">
              <a:buNone/>
            </a:pPr>
            <a:r>
              <a:rPr lang="en-US" sz="2100" dirty="0">
                <a:solidFill>
                  <a:srgbClr val="0070C0"/>
                </a:solidFill>
                <a:latin typeface="Courier New" panose="02070309020205020404" pitchFamily="49" charset="0"/>
                <a:cs typeface="Courier New" panose="02070309020205020404" pitchFamily="49" charset="0"/>
              </a:rPr>
              <a:t>}</a:t>
            </a:r>
          </a:p>
          <a:p>
            <a:pPr marL="400050" lvl="1" indent="0">
              <a:buNone/>
            </a:pPr>
            <a:r>
              <a:rPr lang="en-US" dirty="0">
                <a:solidFill>
                  <a:srgbClr val="FF0000"/>
                </a:solidFill>
              </a:rPr>
              <a:t>This comment is dangerous and superfluous. If we later change the baud rate, we’ll likely forget to change the comment </a:t>
            </a:r>
            <a:r>
              <a:rPr lang="en-US" dirty="0">
                <a:solidFill>
                  <a:srgbClr val="FF0000"/>
                </a:solidFill>
                <a:sym typeface="Wingdings" pitchFamily="2" charset="2"/>
              </a:rPr>
              <a:t></a:t>
            </a:r>
            <a:r>
              <a:rPr lang="en-US" dirty="0">
                <a:solidFill>
                  <a:srgbClr val="FF0000"/>
                </a:solidFill>
              </a:rPr>
              <a:t> Comments fall out of sync with the code, and then add confusion instead of reducing it</a:t>
            </a:r>
          </a:p>
          <a:p>
            <a:pPr marL="400050" lvl="1" indent="0">
              <a:buNone/>
            </a:pPr>
            <a:r>
              <a:rPr lang="en-US" dirty="0"/>
              <a:t>My solution is:</a:t>
            </a:r>
          </a:p>
          <a:p>
            <a:pPr marL="857250" lvl="1" indent="-457200">
              <a:buFont typeface="+mj-lt"/>
              <a:buAutoNum type="arabicPeriod"/>
            </a:pPr>
            <a:r>
              <a:rPr lang="en-US" dirty="0"/>
              <a:t>Make the executable code self-documenting, e.g., </a:t>
            </a:r>
          </a:p>
          <a:p>
            <a:pPr marL="400050" lvl="1" indent="0">
              <a:buNone/>
            </a:pPr>
            <a:r>
              <a:rPr lang="en-US" dirty="0">
                <a:latin typeface="Courier New" panose="02070309020205020404" pitchFamily="49" charset="0"/>
                <a:cs typeface="Courier New" panose="02070309020205020404" pitchFamily="49" charset="0"/>
              </a:rPr>
              <a:t>const int </a:t>
            </a:r>
            <a:r>
              <a:rPr lang="en-US" dirty="0" err="1">
                <a:latin typeface="Courier New" panose="02070309020205020404" pitchFamily="49" charset="0"/>
                <a:cs typeface="Courier New" panose="02070309020205020404" pitchFamily="49" charset="0"/>
              </a:rPr>
              <a:t>baudRate</a:t>
            </a:r>
            <a:r>
              <a:rPr lang="en-US" dirty="0">
                <a:latin typeface="Courier New" panose="02070309020205020404" pitchFamily="49" charset="0"/>
                <a:cs typeface="Courier New" panose="02070309020205020404" pitchFamily="49" charset="0"/>
              </a:rPr>
              <a:t> = 9600; </a:t>
            </a:r>
          </a:p>
          <a:p>
            <a:pPr marL="400050" lvl="1" indent="0">
              <a:buNone/>
            </a:pPr>
            <a:r>
              <a:rPr lang="en-US" dirty="0" err="1">
                <a:latin typeface="Courier New" panose="02070309020205020404" pitchFamily="49" charset="0"/>
                <a:cs typeface="Courier New" panose="02070309020205020404" pitchFamily="49" charset="0"/>
              </a:rPr>
              <a:t>Serial.begin</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baudRate</a:t>
            </a:r>
            <a:r>
              <a:rPr lang="en-US" dirty="0">
                <a:latin typeface="Courier New" panose="02070309020205020404" pitchFamily="49" charset="0"/>
                <a:cs typeface="Courier New" panose="02070309020205020404" pitchFamily="49" charset="0"/>
              </a:rPr>
              <a:t>); </a:t>
            </a:r>
          </a:p>
          <a:p>
            <a:pPr marL="400050" lvl="1" indent="0">
              <a:buNone/>
            </a:pPr>
            <a:r>
              <a:rPr lang="en-US" dirty="0"/>
              <a:t>(Now there’s no need for comments, and the code will do what it says, even if the baud rate changes … btw, if you don’t know what baud rate is, then call the variable </a:t>
            </a:r>
            <a:r>
              <a:rPr lang="en-US" dirty="0" err="1">
                <a:latin typeface="Courier New" panose="02070309020205020404" pitchFamily="49" charset="0"/>
                <a:cs typeface="Courier New" panose="02070309020205020404" pitchFamily="49" charset="0"/>
              </a:rPr>
              <a:t>commSpeed</a:t>
            </a:r>
            <a:r>
              <a:rPr lang="en-US" dirty="0"/>
              <a:t> or whatever you’re comfortable with)</a:t>
            </a:r>
          </a:p>
          <a:p>
            <a:pPr marL="857250" lvl="1" indent="-457200">
              <a:buAutoNum type="arabicPeriod" startAt="2"/>
            </a:pPr>
            <a:r>
              <a:rPr lang="en-US" dirty="0"/>
              <a:t>Minimize comments for general, stable information (e.g., your name and date at the top of the file; revision history; … </a:t>
            </a:r>
          </a:p>
          <a:p>
            <a:pPr marL="857250" lvl="1" indent="-457200">
              <a:buAutoNum type="arabicPeriod" startAt="2"/>
            </a:pPr>
            <a:r>
              <a:rPr lang="en-US" dirty="0"/>
              <a:t>Avoid convoluted code where you can – compilers are pretty good at turning humanly readable prose into executable code</a:t>
            </a:r>
          </a:p>
        </p:txBody>
      </p:sp>
    </p:spTree>
    <p:extLst>
      <p:ext uri="{BB962C8B-B14F-4D97-AF65-F5344CB8AC3E}">
        <p14:creationId xmlns:p14="http://schemas.microsoft.com/office/powerpoint/2010/main" val="11521020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8D4D7-B544-4247-8377-FDD5637554B3}"/>
              </a:ext>
            </a:extLst>
          </p:cNvPr>
          <p:cNvSpPr>
            <a:spLocks noGrp="1"/>
          </p:cNvSpPr>
          <p:nvPr>
            <p:ph type="title"/>
          </p:nvPr>
        </p:nvSpPr>
        <p:spPr/>
        <p:txBody>
          <a:bodyPr/>
          <a:lstStyle/>
          <a:p>
            <a:r>
              <a:rPr lang="en-US" dirty="0" err="1"/>
              <a:t>Rasnow’s</a:t>
            </a:r>
            <a:r>
              <a:rPr lang="en-US" dirty="0"/>
              <a:t> take on Code Commenting</a:t>
            </a:r>
          </a:p>
        </p:txBody>
      </p:sp>
      <p:sp>
        <p:nvSpPr>
          <p:cNvPr id="3" name="Content Placeholder 2">
            <a:extLst>
              <a:ext uri="{FF2B5EF4-FFF2-40B4-BE49-F238E27FC236}">
                <a16:creationId xmlns:a16="http://schemas.microsoft.com/office/drawing/2014/main" id="{DED34389-04F3-E145-BBE6-BD28DC5D0BDF}"/>
              </a:ext>
            </a:extLst>
          </p:cNvPr>
          <p:cNvSpPr>
            <a:spLocks noGrp="1"/>
          </p:cNvSpPr>
          <p:nvPr>
            <p:ph idx="1"/>
          </p:nvPr>
        </p:nvSpPr>
        <p:spPr>
          <a:xfrm>
            <a:off x="457200" y="1137224"/>
            <a:ext cx="8401050" cy="5611446"/>
          </a:xfrm>
        </p:spPr>
        <p:txBody>
          <a:bodyPr>
            <a:normAutofit lnSpcReduction="10000"/>
          </a:bodyPr>
          <a:lstStyle/>
          <a:p>
            <a:r>
              <a:rPr lang="en-US" dirty="0"/>
              <a:t>File menu -&gt; Examples -&gt; 01.Basic-&gt;</a:t>
            </a:r>
            <a:r>
              <a:rPr lang="en-US" dirty="0" err="1"/>
              <a:t>AnalogReadSerial</a:t>
            </a:r>
            <a:endParaRPr lang="en-US" dirty="0"/>
          </a:p>
          <a:p>
            <a:pPr marL="0" indent="0">
              <a:buNone/>
            </a:pPr>
            <a:endParaRPr lang="en-US" sz="1600" dirty="0">
              <a:latin typeface="Courier New" panose="02070309020205020404" pitchFamily="49" charset="0"/>
              <a:cs typeface="Courier New" panose="02070309020205020404" pitchFamily="49" charset="0"/>
            </a:endParaRPr>
          </a:p>
          <a:p>
            <a:pPr marL="0" indent="0">
              <a:buNone/>
            </a:pPr>
            <a:r>
              <a:rPr lang="en-US" sz="1600" dirty="0">
                <a:solidFill>
                  <a:srgbClr val="0070C0"/>
                </a:solidFill>
                <a:latin typeface="Courier New" panose="02070309020205020404" pitchFamily="49" charset="0"/>
                <a:cs typeface="Courier New" panose="02070309020205020404" pitchFamily="49" charset="0"/>
              </a:rPr>
              <a:t>void loop() {</a:t>
            </a:r>
          </a:p>
          <a:p>
            <a:pPr marL="0" indent="0">
              <a:buNone/>
            </a:pPr>
            <a:r>
              <a:rPr lang="en-US" sz="1600" dirty="0">
                <a:solidFill>
                  <a:srgbClr val="0070C0"/>
                </a:solidFill>
                <a:latin typeface="Courier New" panose="02070309020205020404" pitchFamily="49" charset="0"/>
                <a:cs typeface="Courier New" panose="02070309020205020404" pitchFamily="49" charset="0"/>
              </a:rPr>
              <a:t>  // read the input on analog pin 0:</a:t>
            </a:r>
          </a:p>
          <a:p>
            <a:pPr marL="0" indent="0">
              <a:buNone/>
            </a:pPr>
            <a:r>
              <a:rPr lang="en-US" sz="1600" dirty="0">
                <a:solidFill>
                  <a:srgbClr val="0070C0"/>
                </a:solidFill>
                <a:latin typeface="Courier New" panose="02070309020205020404" pitchFamily="49" charset="0"/>
                <a:cs typeface="Courier New" panose="02070309020205020404" pitchFamily="49" charset="0"/>
              </a:rPr>
              <a:t>	int </a:t>
            </a:r>
            <a:r>
              <a:rPr lang="en-US" sz="1600" dirty="0" err="1">
                <a:solidFill>
                  <a:srgbClr val="0070C0"/>
                </a:solidFill>
                <a:latin typeface="Courier New" panose="02070309020205020404" pitchFamily="49" charset="0"/>
                <a:cs typeface="Courier New" panose="02070309020205020404" pitchFamily="49" charset="0"/>
              </a:rPr>
              <a:t>sensorValue</a:t>
            </a:r>
            <a:r>
              <a:rPr lang="en-US" sz="1600" dirty="0">
                <a:solidFill>
                  <a:srgbClr val="0070C0"/>
                </a:solidFill>
                <a:latin typeface="Courier New" panose="02070309020205020404" pitchFamily="49" charset="0"/>
                <a:cs typeface="Courier New" panose="02070309020205020404" pitchFamily="49" charset="0"/>
              </a:rPr>
              <a:t> = </a:t>
            </a:r>
            <a:r>
              <a:rPr lang="en-US" sz="1600" dirty="0" err="1">
                <a:solidFill>
                  <a:srgbClr val="0070C0"/>
                </a:solidFill>
                <a:latin typeface="Courier New" panose="02070309020205020404" pitchFamily="49" charset="0"/>
                <a:cs typeface="Courier New" panose="02070309020205020404" pitchFamily="49" charset="0"/>
              </a:rPr>
              <a:t>analogRead</a:t>
            </a:r>
            <a:r>
              <a:rPr lang="en-US" sz="1600" dirty="0">
                <a:solidFill>
                  <a:srgbClr val="0070C0"/>
                </a:solidFill>
                <a:latin typeface="Courier New" panose="02070309020205020404" pitchFamily="49" charset="0"/>
                <a:cs typeface="Courier New" panose="02070309020205020404" pitchFamily="49" charset="0"/>
              </a:rPr>
              <a:t>(A0);</a:t>
            </a:r>
          </a:p>
          <a:p>
            <a:pPr marL="0" indent="0">
              <a:buNone/>
            </a:pPr>
            <a:r>
              <a:rPr lang="en-US" sz="1600" dirty="0">
                <a:solidFill>
                  <a:srgbClr val="0070C0"/>
                </a:solidFill>
                <a:latin typeface="Courier New" panose="02070309020205020404" pitchFamily="49" charset="0"/>
                <a:cs typeface="Courier New" panose="02070309020205020404" pitchFamily="49" charset="0"/>
              </a:rPr>
              <a:t>  // print out the value you read:</a:t>
            </a:r>
          </a:p>
          <a:p>
            <a:pPr marL="0" indent="0">
              <a:buNone/>
            </a:pPr>
            <a:r>
              <a:rPr lang="en-US" sz="1600" dirty="0">
                <a:solidFill>
                  <a:srgbClr val="0070C0"/>
                </a:solidFill>
                <a:latin typeface="Courier New" panose="02070309020205020404" pitchFamily="49" charset="0"/>
                <a:cs typeface="Courier New" panose="02070309020205020404" pitchFamily="49" charset="0"/>
              </a:rPr>
              <a:t>  </a:t>
            </a:r>
            <a:r>
              <a:rPr lang="en-US" sz="1600" dirty="0" err="1">
                <a:solidFill>
                  <a:srgbClr val="0070C0"/>
                </a:solidFill>
                <a:latin typeface="Courier New" panose="02070309020205020404" pitchFamily="49" charset="0"/>
                <a:cs typeface="Courier New" panose="02070309020205020404" pitchFamily="49" charset="0"/>
              </a:rPr>
              <a:t>Serial.println</a:t>
            </a:r>
            <a:r>
              <a:rPr lang="en-US" sz="1600" dirty="0">
                <a:solidFill>
                  <a:srgbClr val="0070C0"/>
                </a:solidFill>
                <a:latin typeface="Courier New" panose="02070309020205020404" pitchFamily="49" charset="0"/>
                <a:cs typeface="Courier New" panose="02070309020205020404" pitchFamily="49" charset="0"/>
              </a:rPr>
              <a:t>(</a:t>
            </a:r>
            <a:r>
              <a:rPr lang="en-US" sz="1600" dirty="0" err="1">
                <a:solidFill>
                  <a:srgbClr val="0070C0"/>
                </a:solidFill>
                <a:latin typeface="Courier New" panose="02070309020205020404" pitchFamily="49" charset="0"/>
                <a:cs typeface="Courier New" panose="02070309020205020404" pitchFamily="49" charset="0"/>
              </a:rPr>
              <a:t>sensorValue</a:t>
            </a:r>
            <a:r>
              <a:rPr lang="en-US" sz="1600" dirty="0">
                <a:solidFill>
                  <a:srgbClr val="0070C0"/>
                </a:solidFill>
                <a:latin typeface="Courier New" panose="02070309020205020404" pitchFamily="49" charset="0"/>
                <a:cs typeface="Courier New" panose="02070309020205020404" pitchFamily="49" charset="0"/>
              </a:rPr>
              <a:t>);</a:t>
            </a:r>
          </a:p>
          <a:p>
            <a:pPr marL="0" indent="0">
              <a:buNone/>
            </a:pPr>
            <a:r>
              <a:rPr lang="en-US" sz="1600" dirty="0">
                <a:solidFill>
                  <a:srgbClr val="0070C0"/>
                </a:solidFill>
                <a:latin typeface="Courier New" panose="02070309020205020404" pitchFamily="49" charset="0"/>
                <a:cs typeface="Courier New" panose="02070309020205020404" pitchFamily="49" charset="0"/>
              </a:rPr>
              <a:t>  delay(1);        // delay in between reads for stability</a:t>
            </a:r>
          </a:p>
          <a:p>
            <a:pPr marL="0" indent="0">
              <a:buNone/>
            </a:pPr>
            <a:r>
              <a:rPr lang="en-US" sz="1600" dirty="0">
                <a:solidFill>
                  <a:srgbClr val="0070C0"/>
                </a:solidFill>
                <a:latin typeface="Courier New" panose="02070309020205020404" pitchFamily="49" charset="0"/>
                <a:cs typeface="Courier New" panose="02070309020205020404" pitchFamily="49" charset="0"/>
              </a:rPr>
              <a:t>}</a:t>
            </a:r>
          </a:p>
          <a:p>
            <a:pPr marL="0" indent="0">
              <a:buNone/>
            </a:pPr>
            <a:r>
              <a:rPr lang="en-US" sz="1600" dirty="0">
                <a:solidFill>
                  <a:srgbClr val="FF0000"/>
                </a:solidFill>
                <a:latin typeface="Times New Roman" panose="02020603050405020304" pitchFamily="18" charset="0"/>
                <a:cs typeface="Times New Roman" panose="02020603050405020304" pitchFamily="18" charset="0"/>
              </a:rPr>
              <a:t>These comments are superfluous … </a:t>
            </a:r>
            <a:r>
              <a:rPr lang="en-US" sz="1600" dirty="0" err="1">
                <a:solidFill>
                  <a:srgbClr val="FF0000"/>
                </a:solidFill>
                <a:latin typeface="Times New Roman" panose="02020603050405020304" pitchFamily="18" charset="0"/>
                <a:cs typeface="Times New Roman" panose="02020603050405020304" pitchFamily="18" charset="0"/>
              </a:rPr>
              <a:t>analogRead</a:t>
            </a:r>
            <a:r>
              <a:rPr lang="en-US" sz="1600" dirty="0">
                <a:solidFill>
                  <a:srgbClr val="FF0000"/>
                </a:solidFill>
                <a:latin typeface="Times New Roman" panose="02020603050405020304" pitchFamily="18" charset="0"/>
                <a:cs typeface="Times New Roman" panose="02020603050405020304" pitchFamily="18" charset="0"/>
              </a:rPr>
              <a:t> reads analog, </a:t>
            </a:r>
            <a:r>
              <a:rPr lang="en-US" sz="1600" dirty="0" err="1">
                <a:solidFill>
                  <a:srgbClr val="FF0000"/>
                </a:solidFill>
                <a:latin typeface="Times New Roman" panose="02020603050405020304" pitchFamily="18" charset="0"/>
                <a:cs typeface="Times New Roman" panose="02020603050405020304" pitchFamily="18" charset="0"/>
              </a:rPr>
              <a:t>Serial.println</a:t>
            </a:r>
            <a:r>
              <a:rPr lang="en-US" sz="1600" dirty="0">
                <a:solidFill>
                  <a:srgbClr val="FF0000"/>
                </a:solidFill>
                <a:latin typeface="Times New Roman" panose="02020603050405020304" pitchFamily="18" charset="0"/>
                <a:cs typeface="Times New Roman" panose="02020603050405020304" pitchFamily="18" charset="0"/>
              </a:rPr>
              <a:t> ”prints” with the serial port, delay() delays … anyone can figure that out. The real questions you may have is what is A0, and how long is a delay of 1 (1 </a:t>
            </a:r>
            <a:r>
              <a:rPr lang="en-US" sz="1600" i="1" dirty="0">
                <a:solidFill>
                  <a:srgbClr val="FF0000"/>
                </a:solidFill>
                <a:latin typeface="Times New Roman" panose="02020603050405020304" pitchFamily="18" charset="0"/>
                <a:cs typeface="Times New Roman" panose="02020603050405020304" pitchFamily="18" charset="0"/>
              </a:rPr>
              <a:t>what</a:t>
            </a:r>
            <a:r>
              <a:rPr lang="en-US" sz="1600" dirty="0">
                <a:solidFill>
                  <a:srgbClr val="FF0000"/>
                </a:solidFill>
                <a:latin typeface="Times New Roman" panose="02020603050405020304" pitchFamily="18" charset="0"/>
                <a:cs typeface="Times New Roman" panose="02020603050405020304" pitchFamily="18" charset="0"/>
              </a:rPr>
              <a:t>?) We can answer these questions in executable code, e.g.,  </a:t>
            </a:r>
            <a:r>
              <a:rPr lang="en-US" sz="1600" dirty="0">
                <a:solidFill>
                  <a:srgbClr val="FF0000"/>
                </a:solidFill>
                <a:latin typeface="Courier New" panose="02070309020205020404" pitchFamily="49" charset="0"/>
                <a:cs typeface="Courier New" panose="02070309020205020404" pitchFamily="49" charset="0"/>
              </a:rPr>
              <a:t>#define </a:t>
            </a:r>
            <a:r>
              <a:rPr lang="en-US" sz="1600" dirty="0">
                <a:solidFill>
                  <a:srgbClr val="FF0000"/>
                </a:solidFill>
                <a:latin typeface="Times New Roman" panose="02020603050405020304" pitchFamily="18" charset="0"/>
                <a:cs typeface="Times New Roman" panose="02020603050405020304" pitchFamily="18" charset="0"/>
              </a:rPr>
              <a:t>and </a:t>
            </a:r>
            <a:r>
              <a:rPr lang="en-US" sz="1600" dirty="0">
                <a:solidFill>
                  <a:srgbClr val="FF0000"/>
                </a:solidFill>
                <a:latin typeface="Courier New" panose="02070309020205020404" pitchFamily="49" charset="0"/>
                <a:cs typeface="Courier New" panose="02070309020205020404" pitchFamily="49" charset="0"/>
              </a:rPr>
              <a:t>const</a:t>
            </a:r>
            <a:r>
              <a:rPr lang="en-US" sz="1600" dirty="0">
                <a:solidFill>
                  <a:srgbClr val="FF0000"/>
                </a:solidFill>
                <a:latin typeface="Times New Roman" panose="02020603050405020304" pitchFamily="18" charset="0"/>
                <a:cs typeface="Times New Roman" panose="02020603050405020304" pitchFamily="18" charset="0"/>
              </a:rPr>
              <a:t> are 2 ways to use meaningful variable names without using more memory</a:t>
            </a:r>
          </a:p>
          <a:p>
            <a:pPr marL="0" indent="0">
              <a:buNone/>
            </a:pPr>
            <a:endParaRPr lang="en-US" sz="1600" dirty="0">
              <a:solidFill>
                <a:srgbClr val="FF0000"/>
              </a:solidFill>
              <a:latin typeface="Times New Roman" panose="02020603050405020304" pitchFamily="18" charset="0"/>
              <a:cs typeface="Times New Roman" panose="02020603050405020304" pitchFamily="18" charset="0"/>
            </a:endParaRPr>
          </a:p>
          <a:p>
            <a:pPr marL="0" indent="0">
              <a:buNone/>
            </a:pPr>
            <a:r>
              <a:rPr lang="en-US" sz="1600" dirty="0">
                <a:latin typeface="Courier New" panose="02070309020205020404" pitchFamily="49" charset="0"/>
                <a:cs typeface="Courier New" panose="02070309020205020404" pitchFamily="49" charset="0"/>
              </a:rPr>
              <a:t>#define </a:t>
            </a:r>
            <a:r>
              <a:rPr lang="en-US" sz="1600" dirty="0" err="1">
                <a:latin typeface="Courier New" panose="02070309020205020404" pitchFamily="49" charset="0"/>
                <a:cs typeface="Courier New" panose="02070309020205020404" pitchFamily="49" charset="0"/>
              </a:rPr>
              <a:t>temperatureSensorPin</a:t>
            </a:r>
            <a:r>
              <a:rPr lang="en-US" sz="1600" dirty="0">
                <a:latin typeface="Courier New" panose="02070309020205020404" pitchFamily="49" charset="0"/>
                <a:cs typeface="Courier New" panose="02070309020205020404" pitchFamily="49" charset="0"/>
              </a:rPr>
              <a:t> A0</a:t>
            </a:r>
          </a:p>
          <a:p>
            <a:pPr marL="0" indent="0">
              <a:buNone/>
            </a:pPr>
            <a:r>
              <a:rPr lang="en-US" sz="1600" dirty="0">
                <a:latin typeface="Courier New" panose="02070309020205020404" pitchFamily="49" charset="0"/>
                <a:cs typeface="Courier New" panose="02070309020205020404" pitchFamily="49" charset="0"/>
              </a:rPr>
              <a:t>const int </a:t>
            </a:r>
            <a:r>
              <a:rPr lang="en-US" sz="1600" dirty="0" err="1">
                <a:latin typeface="Courier New" panose="02070309020205020404" pitchFamily="49" charset="0"/>
                <a:cs typeface="Courier New" panose="02070309020205020404" pitchFamily="49" charset="0"/>
              </a:rPr>
              <a:t>delayTime</a:t>
            </a:r>
            <a:r>
              <a:rPr lang="en-US" sz="1600" dirty="0">
                <a:latin typeface="Courier New" panose="02070309020205020404" pitchFamily="49" charset="0"/>
                <a:cs typeface="Courier New" panose="02070309020205020404" pitchFamily="49" charset="0"/>
              </a:rPr>
              <a:t> = 1; // msec </a:t>
            </a:r>
          </a:p>
          <a:p>
            <a:pPr marL="0" indent="0">
              <a:buNone/>
            </a:pPr>
            <a:r>
              <a:rPr lang="en-US" sz="1600" dirty="0">
                <a:latin typeface="Courier New" panose="02070309020205020404" pitchFamily="49" charset="0"/>
                <a:cs typeface="Courier New" panose="02070309020205020404" pitchFamily="49" charset="0"/>
              </a:rPr>
              <a:t>void loop(){</a:t>
            </a:r>
          </a:p>
          <a:p>
            <a:pPr marL="0" indent="0">
              <a:buNone/>
            </a:pP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Serial.println</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analogRead</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temperatureSensorPin</a:t>
            </a:r>
            <a:r>
              <a:rPr lang="en-US" sz="1600" dirty="0">
                <a:latin typeface="Courier New" panose="02070309020205020404" pitchFamily="49" charset="0"/>
                <a:cs typeface="Courier New" panose="02070309020205020404" pitchFamily="49" charset="0"/>
              </a:rPr>
              <a:t>));</a:t>
            </a:r>
          </a:p>
          <a:p>
            <a:pPr marL="0" indent="0">
              <a:buNone/>
            </a:pPr>
            <a:r>
              <a:rPr lang="en-US" sz="1600" dirty="0">
                <a:latin typeface="Courier New" panose="02070309020205020404" pitchFamily="49" charset="0"/>
                <a:cs typeface="Courier New" panose="02070309020205020404" pitchFamily="49" charset="0"/>
              </a:rPr>
              <a:t>	delay(</a:t>
            </a:r>
            <a:r>
              <a:rPr lang="en-US" sz="1600" dirty="0" err="1">
                <a:latin typeface="Courier New" panose="02070309020205020404" pitchFamily="49" charset="0"/>
                <a:cs typeface="Courier New" panose="02070309020205020404" pitchFamily="49" charset="0"/>
              </a:rPr>
              <a:t>delayTime</a:t>
            </a:r>
            <a:r>
              <a:rPr lang="en-US" sz="1600" dirty="0">
                <a:latin typeface="Courier New" panose="02070309020205020404" pitchFamily="49" charset="0"/>
                <a:cs typeface="Courier New" panose="02070309020205020404" pitchFamily="49" charset="0"/>
              </a:rPr>
              <a:t>);</a:t>
            </a:r>
          </a:p>
          <a:p>
            <a:pPr marL="0" indent="0">
              <a:buNone/>
            </a:pPr>
            <a:r>
              <a:rPr lang="en-US"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2745630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E92A29C6-EDA0-F54B-8714-8172B7B550AA}"/>
              </a:ext>
            </a:extLst>
          </p:cNvPr>
          <p:cNvSpPr>
            <a:spLocks noGrp="1"/>
          </p:cNvSpPr>
          <p:nvPr>
            <p:ph type="dt" sz="half" idx="10"/>
          </p:nvPr>
        </p:nvSpPr>
        <p:spPr/>
        <p:txBody>
          <a:bodyPr/>
          <a:lstStyle/>
          <a:p>
            <a:fld id="{06970BEF-A557-754D-BF5B-70423EF56D22}" type="datetime1">
              <a:rPr lang="en-US" altLang="en-US"/>
              <a:pPr/>
              <a:t>9/16/23</a:t>
            </a:fld>
            <a:endParaRPr lang="en-US" altLang="en-US"/>
          </a:p>
        </p:txBody>
      </p:sp>
      <p:sp>
        <p:nvSpPr>
          <p:cNvPr id="7" name="Footer Placeholder 4">
            <a:extLst>
              <a:ext uri="{FF2B5EF4-FFF2-40B4-BE49-F238E27FC236}">
                <a16:creationId xmlns:a16="http://schemas.microsoft.com/office/drawing/2014/main" id="{D4C55718-671B-BB4D-ACC4-D823A1529698}"/>
              </a:ext>
            </a:extLst>
          </p:cNvPr>
          <p:cNvSpPr>
            <a:spLocks noGrp="1"/>
          </p:cNvSpPr>
          <p:nvPr>
            <p:ph type="ftr" sz="quarter" idx="11"/>
          </p:nvPr>
        </p:nvSpPr>
        <p:spPr/>
        <p:txBody>
          <a:bodyPr/>
          <a:lstStyle/>
          <a:p>
            <a:r>
              <a:rPr lang="en-US" altLang="en-US"/>
              <a:t>Rasnow: Extreme Programming</a:t>
            </a:r>
          </a:p>
        </p:txBody>
      </p:sp>
      <p:sp>
        <p:nvSpPr>
          <p:cNvPr id="8" name="Slide Number Placeholder 5">
            <a:extLst>
              <a:ext uri="{FF2B5EF4-FFF2-40B4-BE49-F238E27FC236}">
                <a16:creationId xmlns:a16="http://schemas.microsoft.com/office/drawing/2014/main" id="{5C5B4760-6E85-1543-8871-D923BDA58A00}"/>
              </a:ext>
            </a:extLst>
          </p:cNvPr>
          <p:cNvSpPr>
            <a:spLocks noGrp="1"/>
          </p:cNvSpPr>
          <p:nvPr>
            <p:ph type="sldNum" sz="quarter" idx="12"/>
          </p:nvPr>
        </p:nvSpPr>
        <p:spPr/>
        <p:txBody>
          <a:bodyPr/>
          <a:lstStyle/>
          <a:p>
            <a:fld id="{6808D0F7-75A0-9049-9864-7DDEA8E39017}" type="slidenum">
              <a:rPr lang="en-US" altLang="en-US"/>
              <a:pPr/>
              <a:t>23</a:t>
            </a:fld>
            <a:endParaRPr lang="en-US" altLang="en-US"/>
          </a:p>
        </p:txBody>
      </p:sp>
      <p:sp>
        <p:nvSpPr>
          <p:cNvPr id="108546" name="Rectangle 2">
            <a:extLst>
              <a:ext uri="{FF2B5EF4-FFF2-40B4-BE49-F238E27FC236}">
                <a16:creationId xmlns:a16="http://schemas.microsoft.com/office/drawing/2014/main" id="{C41EEAC7-3C27-B545-8CB5-39D36EF26BCA}"/>
              </a:ext>
            </a:extLst>
          </p:cNvPr>
          <p:cNvSpPr>
            <a:spLocks noGrp="1" noChangeArrowheads="1"/>
          </p:cNvSpPr>
          <p:nvPr>
            <p:ph type="title"/>
          </p:nvPr>
        </p:nvSpPr>
        <p:spPr>
          <a:xfrm>
            <a:off x="685800" y="85725"/>
            <a:ext cx="7772400" cy="762000"/>
          </a:xfrm>
        </p:spPr>
        <p:txBody>
          <a:bodyPr/>
          <a:lstStyle/>
          <a:p>
            <a:r>
              <a:rPr lang="en-US" altLang="en-US"/>
              <a:t>Programs for Programming</a:t>
            </a:r>
          </a:p>
        </p:txBody>
      </p:sp>
      <p:sp>
        <p:nvSpPr>
          <p:cNvPr id="108547" name="Rectangle 3">
            <a:extLst>
              <a:ext uri="{FF2B5EF4-FFF2-40B4-BE49-F238E27FC236}">
                <a16:creationId xmlns:a16="http://schemas.microsoft.com/office/drawing/2014/main" id="{3B39C56C-F7F7-1649-85E0-9132DF6E1F82}"/>
              </a:ext>
            </a:extLst>
          </p:cNvPr>
          <p:cNvSpPr>
            <a:spLocks noGrp="1" noChangeArrowheads="1"/>
          </p:cNvSpPr>
          <p:nvPr>
            <p:ph type="body" idx="1"/>
          </p:nvPr>
        </p:nvSpPr>
        <p:spPr>
          <a:xfrm>
            <a:off x="685800" y="904875"/>
            <a:ext cx="7772400" cy="1781175"/>
          </a:xfrm>
        </p:spPr>
        <p:txBody>
          <a:bodyPr/>
          <a:lstStyle/>
          <a:p>
            <a:r>
              <a:rPr lang="en-US" altLang="en-US"/>
              <a:t>How do we approach programming? </a:t>
            </a:r>
          </a:p>
          <a:p>
            <a:r>
              <a:rPr lang="en-US" altLang="en-US"/>
              <a:t>Is there a consistent method to our madness?</a:t>
            </a:r>
          </a:p>
          <a:p>
            <a:r>
              <a:rPr lang="en-US" altLang="en-US"/>
              <a:t>Do we understand the underlying assumptions of the processes we try to follow? </a:t>
            </a:r>
          </a:p>
        </p:txBody>
      </p:sp>
      <p:sp>
        <p:nvSpPr>
          <p:cNvPr id="108548" name="Rectangle 4">
            <a:extLst>
              <a:ext uri="{FF2B5EF4-FFF2-40B4-BE49-F238E27FC236}">
                <a16:creationId xmlns:a16="http://schemas.microsoft.com/office/drawing/2014/main" id="{990CBCBB-5DD5-544A-9493-BD62AB741F94}"/>
              </a:ext>
            </a:extLst>
          </p:cNvPr>
          <p:cNvSpPr>
            <a:spLocks noChangeArrowheads="1"/>
          </p:cNvSpPr>
          <p:nvPr/>
        </p:nvSpPr>
        <p:spPr bwMode="auto">
          <a:xfrm>
            <a:off x="688975" y="2581275"/>
            <a:ext cx="7772400" cy="1847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2400">
                <a:solidFill>
                  <a:schemeClr val="tx1"/>
                </a:solidFill>
                <a:latin typeface="Arial" panose="020B0604020202020204" pitchFamily="34" charset="0"/>
              </a:defRPr>
            </a:lvl1pPr>
            <a:lvl2pPr marL="742950" indent="-285750">
              <a:spcBef>
                <a:spcPct val="20000"/>
              </a:spcBef>
              <a:buChar char="–"/>
              <a:defRPr sz="2000">
                <a:solidFill>
                  <a:schemeClr val="tx1"/>
                </a:solidFill>
                <a:latin typeface="Arial" panose="020B0604020202020204" pitchFamily="34" charset="0"/>
              </a:defRPr>
            </a:lvl2pPr>
            <a:lvl3pPr marL="1143000" indent="-228600">
              <a:spcBef>
                <a:spcPct val="20000"/>
              </a:spcBef>
              <a:buChar char="•"/>
              <a:defRPr>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r>
              <a:rPr lang="en-US" altLang="en-US">
                <a:solidFill>
                  <a:schemeClr val="accent2"/>
                </a:solidFill>
              </a:rPr>
              <a:t>There are formally described programming processes (e.g., waterfall, heavyweight OO, etc.), and corresponding cultures (e.g., distributions of responsibilities) and technologies (e.g., UML, CASE tools, etc.) for implementing these processes. </a:t>
            </a:r>
          </a:p>
        </p:txBody>
      </p:sp>
      <p:sp>
        <p:nvSpPr>
          <p:cNvPr id="108549" name="Rectangle 5">
            <a:extLst>
              <a:ext uri="{FF2B5EF4-FFF2-40B4-BE49-F238E27FC236}">
                <a16:creationId xmlns:a16="http://schemas.microsoft.com/office/drawing/2014/main" id="{B8D94D86-F811-5F49-AB4D-94F4EFFFBF60}"/>
              </a:ext>
            </a:extLst>
          </p:cNvPr>
          <p:cNvSpPr>
            <a:spLocks noChangeArrowheads="1"/>
          </p:cNvSpPr>
          <p:nvPr/>
        </p:nvSpPr>
        <p:spPr bwMode="auto">
          <a:xfrm>
            <a:off x="688975" y="4457700"/>
            <a:ext cx="7772400" cy="1847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2400">
                <a:solidFill>
                  <a:schemeClr val="tx1"/>
                </a:solidFill>
                <a:latin typeface="Arial" panose="020B0604020202020204" pitchFamily="34" charset="0"/>
              </a:defRPr>
            </a:lvl1pPr>
            <a:lvl2pPr marL="742950" indent="-285750">
              <a:spcBef>
                <a:spcPct val="20000"/>
              </a:spcBef>
              <a:buChar char="–"/>
              <a:defRPr sz="2000">
                <a:solidFill>
                  <a:schemeClr val="tx1"/>
                </a:solidFill>
                <a:latin typeface="Arial" panose="020B0604020202020204" pitchFamily="34" charset="0"/>
              </a:defRPr>
            </a:lvl2pPr>
            <a:lvl3pPr marL="1143000" indent="-228600">
              <a:spcBef>
                <a:spcPct val="20000"/>
              </a:spcBef>
              <a:buChar char="•"/>
              <a:defRPr>
                <a:solidFill>
                  <a:schemeClr val="tx1"/>
                </a:solidFill>
                <a:latin typeface="Arial" panose="020B0604020202020204" pitchFamily="34" charset="0"/>
              </a:defRPr>
            </a:lvl3pPr>
            <a:lvl4pPr marL="1600200" indent="-228600">
              <a:spcBef>
                <a:spcPct val="20000"/>
              </a:spcBef>
              <a:buChar char="–"/>
              <a:defRPr sz="1600">
                <a:solidFill>
                  <a:schemeClr val="tx1"/>
                </a:solidFill>
                <a:latin typeface="Arial" panose="020B0604020202020204" pitchFamily="34" charset="0"/>
              </a:defRPr>
            </a:lvl4pPr>
            <a:lvl5pPr marL="2057400" indent="-228600">
              <a:spcBef>
                <a:spcPct val="20000"/>
              </a:spcBef>
              <a:buChar char="»"/>
              <a:defRPr sz="16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16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16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16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1600">
                <a:solidFill>
                  <a:schemeClr val="tx1"/>
                </a:solidFill>
                <a:latin typeface="Arial" panose="020B0604020202020204" pitchFamily="34" charset="0"/>
              </a:defRPr>
            </a:lvl9pPr>
          </a:lstStyle>
          <a:p>
            <a:r>
              <a:rPr lang="en-US" altLang="en-US">
                <a:solidFill>
                  <a:srgbClr val="009900"/>
                </a:solidFill>
              </a:rPr>
              <a:t>Some new programming processes are evolving that better cope with recent changes in the software marketplace, in particular, rapid change associated with the internet, and open source. Extreme Programming (XP) is one such approach.</a:t>
            </a:r>
          </a:p>
        </p:txBody>
      </p:sp>
    </p:spTree>
    <p:extLst>
      <p:ext uri="{BB962C8B-B14F-4D97-AF65-F5344CB8AC3E}">
        <p14:creationId xmlns:p14="http://schemas.microsoft.com/office/powerpoint/2010/main" val="174280070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854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085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548" grpId="0" autoUpdateAnimBg="0"/>
      <p:bldP spid="108549"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5F26F987-C5B4-7447-802C-C674088D3477}"/>
              </a:ext>
            </a:extLst>
          </p:cNvPr>
          <p:cNvSpPr>
            <a:spLocks noGrp="1"/>
          </p:cNvSpPr>
          <p:nvPr>
            <p:ph type="dt" sz="half" idx="10"/>
          </p:nvPr>
        </p:nvSpPr>
        <p:spPr/>
        <p:txBody>
          <a:bodyPr/>
          <a:lstStyle/>
          <a:p>
            <a:fld id="{C99C04D0-CB90-2848-BE56-8009B39E1283}" type="datetime1">
              <a:rPr lang="en-US" altLang="en-US"/>
              <a:pPr/>
              <a:t>9/16/23</a:t>
            </a:fld>
            <a:endParaRPr lang="en-US" altLang="en-US"/>
          </a:p>
        </p:txBody>
      </p:sp>
      <p:sp>
        <p:nvSpPr>
          <p:cNvPr id="9" name="Footer Placeholder 4">
            <a:extLst>
              <a:ext uri="{FF2B5EF4-FFF2-40B4-BE49-F238E27FC236}">
                <a16:creationId xmlns:a16="http://schemas.microsoft.com/office/drawing/2014/main" id="{27A62C62-5203-184D-A011-C8935C32DE93}"/>
              </a:ext>
            </a:extLst>
          </p:cNvPr>
          <p:cNvSpPr>
            <a:spLocks noGrp="1"/>
          </p:cNvSpPr>
          <p:nvPr>
            <p:ph type="ftr" sz="quarter" idx="11"/>
          </p:nvPr>
        </p:nvSpPr>
        <p:spPr/>
        <p:txBody>
          <a:bodyPr/>
          <a:lstStyle/>
          <a:p>
            <a:r>
              <a:rPr lang="en-US" altLang="en-US"/>
              <a:t>Rasnow: Extreme Programming</a:t>
            </a:r>
          </a:p>
        </p:txBody>
      </p:sp>
      <p:sp>
        <p:nvSpPr>
          <p:cNvPr id="10" name="Slide Number Placeholder 5">
            <a:extLst>
              <a:ext uri="{FF2B5EF4-FFF2-40B4-BE49-F238E27FC236}">
                <a16:creationId xmlns:a16="http://schemas.microsoft.com/office/drawing/2014/main" id="{B1CF27FA-142E-E548-AC91-3B86B908E66C}"/>
              </a:ext>
            </a:extLst>
          </p:cNvPr>
          <p:cNvSpPr>
            <a:spLocks noGrp="1"/>
          </p:cNvSpPr>
          <p:nvPr>
            <p:ph type="sldNum" sz="quarter" idx="12"/>
          </p:nvPr>
        </p:nvSpPr>
        <p:spPr/>
        <p:txBody>
          <a:bodyPr/>
          <a:lstStyle/>
          <a:p>
            <a:fld id="{68EF0B3A-1E52-7244-A5D4-7DE035F77624}" type="slidenum">
              <a:rPr lang="en-US" altLang="en-US"/>
              <a:pPr/>
              <a:t>24</a:t>
            </a:fld>
            <a:endParaRPr lang="en-US" altLang="en-US"/>
          </a:p>
        </p:txBody>
      </p:sp>
      <p:sp>
        <p:nvSpPr>
          <p:cNvPr id="114692" name="Rectangle 4">
            <a:extLst>
              <a:ext uri="{FF2B5EF4-FFF2-40B4-BE49-F238E27FC236}">
                <a16:creationId xmlns:a16="http://schemas.microsoft.com/office/drawing/2014/main" id="{CE844979-1E5B-DD45-B3A4-8EC373E87517}"/>
              </a:ext>
            </a:extLst>
          </p:cNvPr>
          <p:cNvSpPr>
            <a:spLocks noChangeArrowheads="1"/>
          </p:cNvSpPr>
          <p:nvPr/>
        </p:nvSpPr>
        <p:spPr bwMode="auto">
          <a:xfrm>
            <a:off x="973138" y="197485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US"/>
          </a:p>
        </p:txBody>
      </p:sp>
      <p:grpSp>
        <p:nvGrpSpPr>
          <p:cNvPr id="114696" name="Group 8">
            <a:extLst>
              <a:ext uri="{FF2B5EF4-FFF2-40B4-BE49-F238E27FC236}">
                <a16:creationId xmlns:a16="http://schemas.microsoft.com/office/drawing/2014/main" id="{D2A103F4-2BB0-B340-8486-928723024ADD}"/>
              </a:ext>
            </a:extLst>
          </p:cNvPr>
          <p:cNvGrpSpPr>
            <a:grpSpLocks/>
          </p:cNvGrpSpPr>
          <p:nvPr/>
        </p:nvGrpSpPr>
        <p:grpSpPr bwMode="auto">
          <a:xfrm>
            <a:off x="973138" y="1974850"/>
            <a:ext cx="2203450" cy="3627438"/>
            <a:chOff x="0" y="4320"/>
            <a:chExt cx="1388" cy="2285"/>
          </a:xfrm>
        </p:grpSpPr>
        <p:sp>
          <p:nvSpPr>
            <p:cNvPr id="114693" name="Rectangle 5">
              <a:extLst>
                <a:ext uri="{FF2B5EF4-FFF2-40B4-BE49-F238E27FC236}">
                  <a16:creationId xmlns:a16="http://schemas.microsoft.com/office/drawing/2014/main" id="{9ADF530C-5D83-1D42-9413-744B57048D64}"/>
                </a:ext>
              </a:extLst>
            </p:cNvPr>
            <p:cNvSpPr>
              <a:spLocks noChangeArrowheads="1"/>
            </p:cNvSpPr>
            <p:nvPr/>
          </p:nvSpPr>
          <p:spPr bwMode="auto">
            <a:xfrm>
              <a:off x="0" y="4320"/>
              <a:ext cx="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endParaRPr lang="en-US"/>
            </a:p>
          </p:txBody>
        </p:sp>
        <p:sp>
          <p:nvSpPr>
            <p:cNvPr id="114694" name="Rectangle 6">
              <a:extLst>
                <a:ext uri="{FF2B5EF4-FFF2-40B4-BE49-F238E27FC236}">
                  <a16:creationId xmlns:a16="http://schemas.microsoft.com/office/drawing/2014/main" id="{DFD22650-B432-194D-86D9-7D65197E455C}"/>
                </a:ext>
              </a:extLst>
            </p:cNvPr>
            <p:cNvSpPr>
              <a:spLocks noChangeArrowheads="1"/>
            </p:cNvSpPr>
            <p:nvPr/>
          </p:nvSpPr>
          <p:spPr bwMode="auto">
            <a:xfrm>
              <a:off x="0" y="4320"/>
              <a:ext cx="1388" cy="22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r>
                <a:rPr lang="en-US" altLang="en-US" sz="2400">
                  <a:latin typeface="Times New Roman" panose="02020603050405020304" pitchFamily="18" charset="0"/>
                </a:rPr>
                <a:t>  </a:t>
              </a:r>
              <a:r>
                <a:rPr lang="en-US" altLang="en-US" sz="20800">
                  <a:latin typeface="Times New Roman" panose="02020603050405020304" pitchFamily="18" charset="0"/>
                </a:rPr>
                <a:t> </a:t>
              </a:r>
              <a:r>
                <a:rPr lang="en-US" altLang="en-US" sz="2400">
                  <a:latin typeface="Times New Roman" panose="02020603050405020304" pitchFamily="18" charset="0"/>
                </a:rPr>
                <a:t>                                                                                           </a:t>
              </a:r>
            </a:p>
          </p:txBody>
        </p:sp>
      </p:grpSp>
      <p:pic>
        <p:nvPicPr>
          <p:cNvPr id="114695" name="Picture 7">
            <a:extLst>
              <a:ext uri="{FF2B5EF4-FFF2-40B4-BE49-F238E27FC236}">
                <a16:creationId xmlns:a16="http://schemas.microsoft.com/office/drawing/2014/main" id="{56A7A330-1CD4-654D-A7FB-1F224D0303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8075" y="303213"/>
            <a:ext cx="7029450" cy="3303587"/>
          </a:xfrm>
          <a:prstGeom prst="rect">
            <a:avLst/>
          </a:prstGeom>
          <a:noFill/>
          <a:extLst>
            <a:ext uri="{909E8E84-426E-40DD-AFC4-6F175D3DCCD1}">
              <a14:hiddenFill xmlns:a14="http://schemas.microsoft.com/office/drawing/2010/main">
                <a:solidFill>
                  <a:srgbClr val="FFFFFF"/>
                </a:solidFill>
              </a14:hiddenFill>
            </a:ext>
          </a:extLst>
        </p:spPr>
      </p:pic>
      <p:sp>
        <p:nvSpPr>
          <p:cNvPr id="114698" name="Rectangle 10">
            <a:extLst>
              <a:ext uri="{FF2B5EF4-FFF2-40B4-BE49-F238E27FC236}">
                <a16:creationId xmlns:a16="http://schemas.microsoft.com/office/drawing/2014/main" id="{D8C342BD-3FCA-6848-9291-5B9C9B6A4D92}"/>
              </a:ext>
            </a:extLst>
          </p:cNvPr>
          <p:cNvSpPr>
            <a:spLocks noGrp="1" noChangeArrowheads="1"/>
          </p:cNvSpPr>
          <p:nvPr>
            <p:ph type="body" idx="1"/>
          </p:nvPr>
        </p:nvSpPr>
        <p:spPr>
          <a:xfrm>
            <a:off x="736600" y="3752850"/>
            <a:ext cx="7772400" cy="2714625"/>
          </a:xfrm>
        </p:spPr>
        <p:txBody>
          <a:bodyPr/>
          <a:lstStyle/>
          <a:p>
            <a:pPr>
              <a:lnSpc>
                <a:spcPct val="90000"/>
              </a:lnSpc>
              <a:buFontTx/>
              <a:buNone/>
            </a:pPr>
            <a:r>
              <a:rPr lang="en-US" altLang="en-US" sz="2000" dirty="0"/>
              <a:t>The next few slides represent the XP process in bubbles.</a:t>
            </a:r>
          </a:p>
          <a:p>
            <a:pPr>
              <a:lnSpc>
                <a:spcPct val="90000"/>
              </a:lnSpc>
              <a:buFontTx/>
              <a:buNone/>
            </a:pPr>
            <a:endParaRPr lang="en-US" altLang="en-US" sz="2000" dirty="0"/>
          </a:p>
          <a:p>
            <a:pPr>
              <a:lnSpc>
                <a:spcPct val="90000"/>
              </a:lnSpc>
            </a:pPr>
            <a:r>
              <a:rPr lang="en-US" altLang="en-US" sz="2000" dirty="0"/>
              <a:t>Planning is a verbal process, with customer input on scope (features) and their relative importance, and developer input on implementation time, risk, and alternatives. </a:t>
            </a:r>
          </a:p>
          <a:p>
            <a:pPr>
              <a:lnSpc>
                <a:spcPct val="90000"/>
              </a:lnSpc>
            </a:pPr>
            <a:r>
              <a:rPr lang="en-US" altLang="en-US" sz="2000" dirty="0"/>
              <a:t>The metrics are written </a:t>
            </a:r>
            <a:r>
              <a:rPr lang="en-US" altLang="en-US" sz="2000" u="sng" dirty="0"/>
              <a:t>in code</a:t>
            </a:r>
            <a:r>
              <a:rPr lang="en-US" altLang="en-US" sz="2000" dirty="0"/>
              <a:t> as automated tests of the features for this (and previous) iterations. </a:t>
            </a:r>
          </a:p>
          <a:p>
            <a:pPr>
              <a:lnSpc>
                <a:spcPct val="90000"/>
              </a:lnSpc>
            </a:pPr>
            <a:r>
              <a:rPr lang="en-US" altLang="en-US" sz="2000" dirty="0"/>
              <a:t>The only "paper" trail is code versions.</a:t>
            </a:r>
          </a:p>
        </p:txBody>
      </p:sp>
      <p:sp>
        <p:nvSpPr>
          <p:cNvPr id="2" name="Rectangle 1">
            <a:extLst>
              <a:ext uri="{FF2B5EF4-FFF2-40B4-BE49-F238E27FC236}">
                <a16:creationId xmlns:a16="http://schemas.microsoft.com/office/drawing/2014/main" id="{61C9EE9A-03BA-4D4F-B785-8A3C8868D4BF}"/>
              </a:ext>
            </a:extLst>
          </p:cNvPr>
          <p:cNvSpPr/>
          <p:nvPr/>
        </p:nvSpPr>
        <p:spPr>
          <a:xfrm>
            <a:off x="3147371" y="6466522"/>
            <a:ext cx="3139129" cy="423321"/>
          </a:xfrm>
          <a:prstGeom prst="rect">
            <a:avLst/>
          </a:prstGeom>
        </p:spPr>
        <p:txBody>
          <a:bodyPr wrap="none">
            <a:spAutoFit/>
          </a:bodyPr>
          <a:lstStyle/>
          <a:p>
            <a:pPr>
              <a:lnSpc>
                <a:spcPct val="130000"/>
              </a:lnSpc>
            </a:pPr>
            <a:r>
              <a:rPr lang="en-US" altLang="en-US" dirty="0">
                <a:hlinkClick r:id="rId3"/>
              </a:rPr>
              <a:t>www.extremeprogramming.org</a:t>
            </a:r>
            <a:endParaRPr lang="en-US" altLang="en-US" dirty="0"/>
          </a:p>
        </p:txBody>
      </p:sp>
    </p:spTree>
    <p:extLst>
      <p:ext uri="{BB962C8B-B14F-4D97-AF65-F5344CB8AC3E}">
        <p14:creationId xmlns:p14="http://schemas.microsoft.com/office/powerpoint/2010/main" val="40568584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791153-2273-994E-AC5E-187B61D8C84C}"/>
              </a:ext>
            </a:extLst>
          </p:cNvPr>
          <p:cNvPicPr>
            <a:picLocks noChangeAspect="1"/>
          </p:cNvPicPr>
          <p:nvPr/>
        </p:nvPicPr>
        <p:blipFill>
          <a:blip r:embed="rId2"/>
          <a:stretch>
            <a:fillRect/>
          </a:stretch>
        </p:blipFill>
        <p:spPr>
          <a:xfrm>
            <a:off x="3932181" y="2754630"/>
            <a:ext cx="5211819" cy="3908864"/>
          </a:xfrm>
          <a:prstGeom prst="rect">
            <a:avLst/>
          </a:prstGeom>
        </p:spPr>
      </p:pic>
      <p:sp>
        <p:nvSpPr>
          <p:cNvPr id="2" name="Title 1">
            <a:extLst>
              <a:ext uri="{FF2B5EF4-FFF2-40B4-BE49-F238E27FC236}">
                <a16:creationId xmlns:a16="http://schemas.microsoft.com/office/drawing/2014/main" id="{B0FAD714-2B0E-E447-B17C-C8785862CBDD}"/>
              </a:ext>
            </a:extLst>
          </p:cNvPr>
          <p:cNvSpPr>
            <a:spLocks noGrp="1"/>
          </p:cNvSpPr>
          <p:nvPr>
            <p:ph type="title"/>
          </p:nvPr>
        </p:nvSpPr>
        <p:spPr/>
        <p:txBody>
          <a:bodyPr/>
          <a:lstStyle/>
          <a:p>
            <a:r>
              <a:rPr lang="en-US" dirty="0"/>
              <a:t>“Big data”</a:t>
            </a:r>
          </a:p>
        </p:txBody>
      </p:sp>
      <p:sp>
        <p:nvSpPr>
          <p:cNvPr id="3" name="Content Placeholder 2">
            <a:extLst>
              <a:ext uri="{FF2B5EF4-FFF2-40B4-BE49-F238E27FC236}">
                <a16:creationId xmlns:a16="http://schemas.microsoft.com/office/drawing/2014/main" id="{334062D8-7ED1-534F-9AE4-FFC4FE7BA1AC}"/>
              </a:ext>
            </a:extLst>
          </p:cNvPr>
          <p:cNvSpPr>
            <a:spLocks noGrp="1"/>
          </p:cNvSpPr>
          <p:nvPr>
            <p:ph idx="1"/>
          </p:nvPr>
        </p:nvSpPr>
        <p:spPr>
          <a:xfrm>
            <a:off x="457200" y="1137224"/>
            <a:ext cx="8401050" cy="5823646"/>
          </a:xfrm>
        </p:spPr>
        <p:txBody>
          <a:bodyPr>
            <a:normAutofit/>
          </a:bodyPr>
          <a:lstStyle/>
          <a:p>
            <a:r>
              <a:rPr lang="en-US" dirty="0"/>
              <a:t>Automation often reveals new problems, like how to handle glitches or outliers – e.g., we seem to have one just below 6mA</a:t>
            </a:r>
          </a:p>
          <a:p>
            <a:r>
              <a:rPr lang="en-US" dirty="0"/>
              <a:t>Automated curve smoothing maybe a good solution</a:t>
            </a:r>
          </a:p>
          <a:p>
            <a:pPr lvl="1"/>
            <a:r>
              <a:rPr lang="en-US" dirty="0"/>
              <a:t>Linear filters average data, reducing the magnitude of outliers</a:t>
            </a:r>
          </a:p>
          <a:p>
            <a:pPr lvl="1"/>
            <a:r>
              <a:rPr lang="en-US" dirty="0"/>
              <a:t>Statistical filters seek to find</a:t>
            </a:r>
            <a:br>
              <a:rPr lang="en-US" dirty="0"/>
            </a:br>
            <a:r>
              <a:rPr lang="en-US" dirty="0"/>
              <a:t>and </a:t>
            </a:r>
            <a:r>
              <a:rPr lang="en-US" u="sng" dirty="0"/>
              <a:t>remove</a:t>
            </a:r>
            <a:r>
              <a:rPr lang="en-US" dirty="0"/>
              <a:t> outliers – they</a:t>
            </a:r>
            <a:br>
              <a:rPr lang="en-US" dirty="0"/>
            </a:br>
            <a:r>
              <a:rPr lang="en-US" dirty="0"/>
              <a:t>are thus nonlinear</a:t>
            </a:r>
          </a:p>
          <a:p>
            <a:pPr lvl="1"/>
            <a:r>
              <a:rPr lang="en-US" dirty="0" err="1"/>
              <a:t>Overfiltering</a:t>
            </a:r>
            <a:r>
              <a:rPr lang="en-US" dirty="0"/>
              <a:t> data often</a:t>
            </a:r>
            <a:br>
              <a:rPr lang="en-US" dirty="0"/>
            </a:br>
            <a:r>
              <a:rPr lang="en-US" i="1" dirty="0"/>
              <a:t>creates</a:t>
            </a:r>
            <a:r>
              <a:rPr lang="en-US" dirty="0"/>
              <a:t> artifacts, so test and</a:t>
            </a:r>
            <a:br>
              <a:rPr lang="en-US" dirty="0"/>
            </a:br>
            <a:r>
              <a:rPr lang="en-US" dirty="0"/>
              <a:t>understand what your filter</a:t>
            </a:r>
            <a:br>
              <a:rPr lang="en-US" dirty="0"/>
            </a:br>
            <a:r>
              <a:rPr lang="en-US" dirty="0"/>
              <a:t>is removing (or adding)</a:t>
            </a:r>
          </a:p>
          <a:p>
            <a:r>
              <a:rPr lang="en-US" dirty="0"/>
              <a:t>Automate your testing</a:t>
            </a:r>
          </a:p>
          <a:p>
            <a:pPr lvl="1"/>
            <a:r>
              <a:rPr lang="en-US" dirty="0"/>
              <a:t>That way if you tweak your</a:t>
            </a:r>
            <a:br>
              <a:rPr lang="en-US" dirty="0"/>
            </a:br>
            <a:r>
              <a:rPr lang="en-US" dirty="0"/>
              <a:t>algorithm, its easy (or auto-</a:t>
            </a:r>
            <a:br>
              <a:rPr lang="en-US" dirty="0"/>
            </a:br>
            <a:r>
              <a:rPr lang="en-US" dirty="0" err="1"/>
              <a:t>matic</a:t>
            </a:r>
            <a:r>
              <a:rPr lang="en-US" dirty="0"/>
              <a:t>) to rerun the validation</a:t>
            </a:r>
          </a:p>
          <a:p>
            <a:pPr lvl="1"/>
            <a:r>
              <a:rPr lang="en-US" dirty="0"/>
              <a:t>E.g., Java’s </a:t>
            </a:r>
            <a:r>
              <a:rPr lang="en-US" dirty="0">
                <a:latin typeface="Courier New" panose="02070309020205020404" pitchFamily="49" charset="0"/>
                <a:cs typeface="Courier New" panose="02070309020205020404" pitchFamily="49" charset="0"/>
              </a:rPr>
              <a:t>assert</a:t>
            </a:r>
          </a:p>
        </p:txBody>
      </p:sp>
      <p:cxnSp>
        <p:nvCxnSpPr>
          <p:cNvPr id="6" name="Straight Arrow Connector 5">
            <a:extLst>
              <a:ext uri="{FF2B5EF4-FFF2-40B4-BE49-F238E27FC236}">
                <a16:creationId xmlns:a16="http://schemas.microsoft.com/office/drawing/2014/main" id="{D5BEE8A3-0352-FFE9-B155-4BDDD82623A4}"/>
              </a:ext>
            </a:extLst>
          </p:cNvPr>
          <p:cNvCxnSpPr/>
          <p:nvPr/>
        </p:nvCxnSpPr>
        <p:spPr>
          <a:xfrm>
            <a:off x="7991061" y="1918252"/>
            <a:ext cx="188843" cy="19281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308137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7A586-7062-CE4C-822A-AE4C1C146432}"/>
              </a:ext>
            </a:extLst>
          </p:cNvPr>
          <p:cNvSpPr>
            <a:spLocks noGrp="1"/>
          </p:cNvSpPr>
          <p:nvPr>
            <p:ph type="title"/>
          </p:nvPr>
        </p:nvSpPr>
        <p:spPr/>
        <p:txBody>
          <a:bodyPr/>
          <a:lstStyle/>
          <a:p>
            <a:r>
              <a:rPr lang="en-US" dirty="0"/>
              <a:t>Reflection and Questions</a:t>
            </a:r>
          </a:p>
        </p:txBody>
      </p:sp>
      <p:sp>
        <p:nvSpPr>
          <p:cNvPr id="3" name="Content Placeholder 2">
            <a:extLst>
              <a:ext uri="{FF2B5EF4-FFF2-40B4-BE49-F238E27FC236}">
                <a16:creationId xmlns:a16="http://schemas.microsoft.com/office/drawing/2014/main" id="{6782458A-FA4C-D14E-8253-DDB1052E7FF6}"/>
              </a:ext>
            </a:extLst>
          </p:cNvPr>
          <p:cNvSpPr>
            <a:spLocks noGrp="1"/>
          </p:cNvSpPr>
          <p:nvPr>
            <p:ph idx="1"/>
          </p:nvPr>
        </p:nvSpPr>
        <p:spPr/>
        <p:txBody>
          <a:bodyPr/>
          <a:lstStyle/>
          <a:p>
            <a:r>
              <a:rPr lang="en-US" dirty="0"/>
              <a:t>Numerous </a:t>
            </a:r>
            <a:r>
              <a:rPr lang="en-US" i="1" dirty="0"/>
              <a:t>big</a:t>
            </a:r>
            <a:r>
              <a:rPr lang="en-US" dirty="0"/>
              <a:t> concepts were discussed here so I encourage you to review and revisit these slides a few times … </a:t>
            </a:r>
          </a:p>
          <a:p>
            <a:pPr lvl="1"/>
            <a:r>
              <a:rPr lang="en-US" dirty="0"/>
              <a:t>Microcontrollers vs. microcomputers</a:t>
            </a:r>
          </a:p>
          <a:p>
            <a:pPr lvl="1"/>
            <a:r>
              <a:rPr lang="en-US" dirty="0"/>
              <a:t>Installing Arduino IDE and CH340g serial driver</a:t>
            </a:r>
          </a:p>
          <a:p>
            <a:pPr lvl="1"/>
            <a:r>
              <a:rPr lang="en-US" dirty="0"/>
              <a:t>Automation requires codeveloping 3 interrelated components</a:t>
            </a:r>
          </a:p>
          <a:p>
            <a:pPr lvl="2"/>
            <a:r>
              <a:rPr lang="en-US" dirty="0"/>
              <a:t>hardware interface between system under test and the </a:t>
            </a:r>
            <a:r>
              <a:rPr lang="en-US" dirty="0" err="1"/>
              <a:t>uC</a:t>
            </a:r>
            <a:endParaRPr lang="en-US" dirty="0"/>
          </a:p>
          <a:p>
            <a:pPr lvl="2"/>
            <a:r>
              <a:rPr lang="en-US" dirty="0" err="1"/>
              <a:t>uC</a:t>
            </a:r>
            <a:r>
              <a:rPr lang="en-US" dirty="0"/>
              <a:t> software to generate the data</a:t>
            </a:r>
          </a:p>
          <a:p>
            <a:pPr lvl="2"/>
            <a:r>
              <a:rPr lang="en-US" dirty="0"/>
              <a:t>Data reduction software to generate results</a:t>
            </a:r>
          </a:p>
          <a:p>
            <a:pPr lvl="1"/>
            <a:r>
              <a:rPr lang="en-US" dirty="0"/>
              <a:t>Automating experiments adds this complexity but pays back with</a:t>
            </a:r>
          </a:p>
          <a:p>
            <a:pPr lvl="2"/>
            <a:r>
              <a:rPr lang="en-US" dirty="0"/>
              <a:t>Quantity of data is no longer a burden</a:t>
            </a:r>
          </a:p>
          <a:p>
            <a:pPr lvl="2"/>
            <a:r>
              <a:rPr lang="en-US" dirty="0"/>
              <a:t>Less variability in the data, no transcribing errors, … </a:t>
            </a:r>
          </a:p>
          <a:p>
            <a:pPr lvl="2"/>
            <a:r>
              <a:rPr lang="en-US" dirty="0"/>
              <a:t>If you mess up any aspect of the experiment, redoing it is trivially easy</a:t>
            </a:r>
          </a:p>
          <a:p>
            <a:pPr lvl="2"/>
            <a:r>
              <a:rPr lang="en-US" i="1" dirty="0"/>
              <a:t>Use a computer (or </a:t>
            </a:r>
            <a:r>
              <a:rPr lang="en-US" i="1" dirty="0" err="1"/>
              <a:t>uC</a:t>
            </a:r>
            <a:r>
              <a:rPr lang="en-US" i="1" dirty="0"/>
              <a:t>) for repetitive tasks that they do better than we can</a:t>
            </a:r>
          </a:p>
        </p:txBody>
      </p:sp>
    </p:spTree>
    <p:extLst>
      <p:ext uri="{BB962C8B-B14F-4D97-AF65-F5344CB8AC3E}">
        <p14:creationId xmlns:p14="http://schemas.microsoft.com/office/powerpoint/2010/main" val="17974546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7A586-7062-CE4C-822A-AE4C1C146432}"/>
              </a:ext>
            </a:extLst>
          </p:cNvPr>
          <p:cNvSpPr>
            <a:spLocks noGrp="1"/>
          </p:cNvSpPr>
          <p:nvPr>
            <p:ph type="title"/>
          </p:nvPr>
        </p:nvSpPr>
        <p:spPr/>
        <p:txBody>
          <a:bodyPr/>
          <a:lstStyle/>
          <a:p>
            <a:r>
              <a:rPr lang="en-US" dirty="0"/>
              <a:t>Reflection and Questions</a:t>
            </a:r>
          </a:p>
        </p:txBody>
      </p:sp>
      <p:sp>
        <p:nvSpPr>
          <p:cNvPr id="3" name="Content Placeholder 2">
            <a:extLst>
              <a:ext uri="{FF2B5EF4-FFF2-40B4-BE49-F238E27FC236}">
                <a16:creationId xmlns:a16="http://schemas.microsoft.com/office/drawing/2014/main" id="{6782458A-FA4C-D14E-8253-DDB1052E7FF6}"/>
              </a:ext>
            </a:extLst>
          </p:cNvPr>
          <p:cNvSpPr>
            <a:spLocks noGrp="1"/>
          </p:cNvSpPr>
          <p:nvPr>
            <p:ph idx="1"/>
          </p:nvPr>
        </p:nvSpPr>
        <p:spPr/>
        <p:txBody>
          <a:bodyPr/>
          <a:lstStyle/>
          <a:p>
            <a:r>
              <a:rPr lang="en-US" dirty="0"/>
              <a:t>Two standard genres of scientific communication are Lab Reports and computer programs</a:t>
            </a:r>
          </a:p>
          <a:p>
            <a:pPr lvl="1"/>
            <a:r>
              <a:rPr lang="en-US" dirty="0"/>
              <a:t>Like writing essays and poetry in English classes, these require both respect of structures and norms, and creative expression within those constraints</a:t>
            </a:r>
          </a:p>
          <a:p>
            <a:pPr lvl="1"/>
            <a:r>
              <a:rPr lang="en-US" dirty="0"/>
              <a:t>I’ve presented some of the principles I’ve followed, that have served me in my career </a:t>
            </a:r>
          </a:p>
          <a:p>
            <a:pPr lvl="2"/>
            <a:r>
              <a:rPr lang="en-US" dirty="0"/>
              <a:t>Lab reports tell (your boss or peers) a story of a goal, the methods used to achieve that goal, results of following the method, significance and lessons learned. </a:t>
            </a:r>
          </a:p>
          <a:p>
            <a:pPr lvl="2"/>
            <a:r>
              <a:rPr lang="en-US" dirty="0"/>
              <a:t>Computer programs tell a computer (or </a:t>
            </a:r>
            <a:r>
              <a:rPr lang="en-US" dirty="0" err="1"/>
              <a:t>uC</a:t>
            </a:r>
            <a:r>
              <a:rPr lang="en-US" dirty="0"/>
              <a:t>) what to do … but in addition to executing, they have to be readable and understandable to our peers and our future selves. That second purpose is often neglected.</a:t>
            </a:r>
          </a:p>
          <a:p>
            <a:pPr lvl="1"/>
            <a:r>
              <a:rPr lang="en-US" dirty="0"/>
              <a:t>Each exercise in this class is an opportunity to practice and study different examples</a:t>
            </a:r>
          </a:p>
        </p:txBody>
      </p:sp>
    </p:spTree>
    <p:extLst>
      <p:ext uri="{BB962C8B-B14F-4D97-AF65-F5344CB8AC3E}">
        <p14:creationId xmlns:p14="http://schemas.microsoft.com/office/powerpoint/2010/main" val="5470511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8D2CC-58FF-BF4B-B904-574E78CB6E3D}"/>
              </a:ext>
            </a:extLst>
          </p:cNvPr>
          <p:cNvSpPr>
            <a:spLocks noGrp="1"/>
          </p:cNvSpPr>
          <p:nvPr>
            <p:ph type="title"/>
          </p:nvPr>
        </p:nvSpPr>
        <p:spPr/>
        <p:txBody>
          <a:bodyPr>
            <a:normAutofit/>
          </a:bodyPr>
          <a:lstStyle/>
          <a:p>
            <a:r>
              <a:rPr lang="en-US" dirty="0"/>
              <a:t>Computer Assisted Design (CAD) </a:t>
            </a:r>
            <a:br>
              <a:rPr lang="en-US" dirty="0"/>
            </a:br>
            <a:r>
              <a:rPr lang="en-US" sz="1800" dirty="0"/>
              <a:t>is another kind of automation</a:t>
            </a:r>
            <a:endParaRPr lang="en-US" dirty="0"/>
          </a:p>
        </p:txBody>
      </p:sp>
      <p:sp>
        <p:nvSpPr>
          <p:cNvPr id="3" name="Content Placeholder 2">
            <a:extLst>
              <a:ext uri="{FF2B5EF4-FFF2-40B4-BE49-F238E27FC236}">
                <a16:creationId xmlns:a16="http://schemas.microsoft.com/office/drawing/2014/main" id="{11E70B96-76D4-9A45-8EC4-5011EBC14461}"/>
              </a:ext>
            </a:extLst>
          </p:cNvPr>
          <p:cNvSpPr>
            <a:spLocks noGrp="1"/>
          </p:cNvSpPr>
          <p:nvPr>
            <p:ph idx="1"/>
          </p:nvPr>
        </p:nvSpPr>
        <p:spPr>
          <a:xfrm>
            <a:off x="457200" y="1137224"/>
            <a:ext cx="8229600" cy="5130012"/>
          </a:xfrm>
        </p:spPr>
        <p:txBody>
          <a:bodyPr>
            <a:normAutofit fontScale="92500" lnSpcReduction="20000"/>
          </a:bodyPr>
          <a:lstStyle/>
          <a:p>
            <a:r>
              <a:rPr lang="en-US" dirty="0"/>
              <a:t>Is it better learning to write using paper and pencil, or a word processor? How about using even more powerful LaTeX?</a:t>
            </a:r>
          </a:p>
          <a:p>
            <a:r>
              <a:rPr lang="en-US" dirty="0"/>
              <a:t>Writing isn’t just to communicate ideas to others, it also is a substrate for organizing our internal thoughts and ideas* </a:t>
            </a:r>
          </a:p>
          <a:p>
            <a:r>
              <a:rPr lang="en-US" dirty="0"/>
              <a:t>Schematics serve a similar role as writing in electronics</a:t>
            </a:r>
          </a:p>
          <a:p>
            <a:pPr lvl="1"/>
            <a:r>
              <a:rPr lang="en-US" dirty="0"/>
              <a:t>You will learn much more by drawing them often – repetition was how you learned to write</a:t>
            </a:r>
          </a:p>
          <a:p>
            <a:pPr lvl="1"/>
            <a:r>
              <a:rPr lang="en-US" dirty="0"/>
              <a:t>CAD can play a supporting role, but only if the mechanics of it don’t get in the way</a:t>
            </a:r>
          </a:p>
          <a:p>
            <a:pPr lvl="1"/>
            <a:r>
              <a:rPr lang="en-US" dirty="0"/>
              <a:t>CAD programs (like EAGLE) that are powerful tend to be complicated … so you may learn more practicing with the familiar user interface of graph paper and pencil</a:t>
            </a:r>
          </a:p>
          <a:p>
            <a:pPr lvl="1"/>
            <a:r>
              <a:rPr lang="en-US" dirty="0"/>
              <a:t>As your designs increase in complexity, CAD will become necessary</a:t>
            </a:r>
          </a:p>
          <a:p>
            <a:pPr lvl="2"/>
            <a:r>
              <a:rPr lang="en-US" dirty="0"/>
              <a:t>Not only to draw, but to simulate and validate behaviors</a:t>
            </a:r>
          </a:p>
          <a:p>
            <a:r>
              <a:rPr lang="en-US" i="1" dirty="0"/>
              <a:t>Use a computer (or </a:t>
            </a:r>
            <a:r>
              <a:rPr lang="en-US" i="1" dirty="0" err="1"/>
              <a:t>uC</a:t>
            </a:r>
            <a:r>
              <a:rPr lang="en-US" i="1" dirty="0"/>
              <a:t>) for repetitive tasks that they do better than we can</a:t>
            </a:r>
          </a:p>
          <a:p>
            <a:pPr lvl="1"/>
            <a:r>
              <a:rPr lang="en-US" dirty="0"/>
              <a:t>We can still beat computers with creativity and insights</a:t>
            </a:r>
          </a:p>
        </p:txBody>
      </p:sp>
      <p:sp>
        <p:nvSpPr>
          <p:cNvPr id="4" name="TextBox 3">
            <a:extLst>
              <a:ext uri="{FF2B5EF4-FFF2-40B4-BE49-F238E27FC236}">
                <a16:creationId xmlns:a16="http://schemas.microsoft.com/office/drawing/2014/main" id="{AA3E0B6D-EFF1-E242-92EC-E9330A640863}"/>
              </a:ext>
            </a:extLst>
          </p:cNvPr>
          <p:cNvSpPr txBox="1"/>
          <p:nvPr/>
        </p:nvSpPr>
        <p:spPr>
          <a:xfrm>
            <a:off x="457200" y="6390526"/>
            <a:ext cx="8306656" cy="369332"/>
          </a:xfrm>
          <a:prstGeom prst="rect">
            <a:avLst/>
          </a:prstGeom>
          <a:noFill/>
        </p:spPr>
        <p:txBody>
          <a:bodyPr wrap="square" rtlCol="0">
            <a:spAutoFit/>
          </a:bodyPr>
          <a:lstStyle/>
          <a:p>
            <a:r>
              <a:rPr lang="en-US" dirty="0"/>
              <a:t>* Discussed deeper in: </a:t>
            </a:r>
            <a:r>
              <a:rPr lang="en-US" dirty="0">
                <a:hlinkClick r:id="rId2"/>
              </a:rPr>
              <a:t>https://prezi.com/bes4scop9ime/quality-in-writing/</a:t>
            </a:r>
            <a:r>
              <a:rPr lang="en-US" dirty="0"/>
              <a:t> </a:t>
            </a:r>
          </a:p>
        </p:txBody>
      </p:sp>
    </p:spTree>
    <p:extLst>
      <p:ext uri="{BB962C8B-B14F-4D97-AF65-F5344CB8AC3E}">
        <p14:creationId xmlns:p14="http://schemas.microsoft.com/office/powerpoint/2010/main" val="41805100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p:cNvSpPr>
          <p:nvPr>
            <p:ph type="title"/>
          </p:nvPr>
        </p:nvSpPr>
        <p:spPr/>
        <p:txBody>
          <a:bodyPr/>
          <a:lstStyle/>
          <a:p>
            <a:r>
              <a:rPr lang="en-US" dirty="0">
                <a:latin typeface="Arial" charset="0"/>
                <a:ea typeface="ＭＳ Ｐゴシック" charset="0"/>
                <a:cs typeface="ＭＳ Ｐゴシック" charset="0"/>
              </a:rPr>
              <a:t>Electronics CAD = EDA</a:t>
            </a:r>
          </a:p>
        </p:txBody>
      </p:sp>
      <p:sp>
        <p:nvSpPr>
          <p:cNvPr id="46082" name="Content Placeholder 2"/>
          <p:cNvSpPr>
            <a:spLocks noGrp="1"/>
          </p:cNvSpPr>
          <p:nvPr>
            <p:ph idx="1"/>
          </p:nvPr>
        </p:nvSpPr>
        <p:spPr/>
        <p:txBody>
          <a:bodyPr>
            <a:normAutofit lnSpcReduction="10000"/>
          </a:bodyPr>
          <a:lstStyle/>
          <a:p>
            <a:r>
              <a:rPr lang="en-US" dirty="0">
                <a:latin typeface="Arial" charset="0"/>
                <a:ea typeface="ＭＳ Ｐゴシック" charset="0"/>
                <a:cs typeface="ＭＳ Ｐゴシック" charset="0"/>
              </a:rPr>
              <a:t>Electronic design and analysis software (EDA) can facilitate multiple tasks</a:t>
            </a:r>
            <a:endParaRPr lang="is-IS" dirty="0">
              <a:latin typeface="Arial" charset="0"/>
              <a:ea typeface="ＭＳ Ｐゴシック" charset="0"/>
              <a:cs typeface="ＭＳ Ｐゴシック" charset="0"/>
            </a:endParaRPr>
          </a:p>
          <a:p>
            <a:pPr lvl="1"/>
            <a:r>
              <a:rPr lang="en-US" dirty="0">
                <a:latin typeface="Arial" charset="0"/>
                <a:ea typeface="ＭＳ Ｐゴシック" charset="0"/>
              </a:rPr>
              <a:t>Schematic capture (drawing)</a:t>
            </a:r>
          </a:p>
          <a:p>
            <a:pPr lvl="1"/>
            <a:r>
              <a:rPr lang="en-US" dirty="0">
                <a:latin typeface="Arial" charset="0"/>
                <a:ea typeface="ＭＳ Ｐゴシック" charset="0"/>
              </a:rPr>
              <a:t>Printed circuit board (PCB) design or “routing”</a:t>
            </a:r>
          </a:p>
          <a:p>
            <a:pPr lvl="1"/>
            <a:r>
              <a:rPr lang="en-US" dirty="0">
                <a:latin typeface="Arial" charset="0"/>
                <a:ea typeface="ＭＳ Ｐゴシック" charset="0"/>
              </a:rPr>
              <a:t>Circuit simulation (e.g., SPICE)</a:t>
            </a:r>
          </a:p>
          <a:p>
            <a:pPr lvl="1"/>
            <a:r>
              <a:rPr lang="en-US" dirty="0">
                <a:latin typeface="Arial" charset="0"/>
                <a:ea typeface="ＭＳ Ｐゴシック" charset="0"/>
              </a:rPr>
              <a:t>Integrated circuit design, e.g., for very large-scale integration  (VLSI, e.g., CPUs, MOSIS)</a:t>
            </a:r>
          </a:p>
          <a:p>
            <a:r>
              <a:rPr lang="en-US" dirty="0">
                <a:latin typeface="Arial" charset="0"/>
                <a:ea typeface="ＭＳ Ｐゴシック" charset="0"/>
              </a:rPr>
              <a:t>Eagle is an EDA tool that I used for 2 years</a:t>
            </a:r>
          </a:p>
          <a:p>
            <a:pPr lvl="1"/>
            <a:r>
              <a:rPr lang="en-US" dirty="0">
                <a:latin typeface="Arial" charset="0"/>
                <a:ea typeface="ＭＳ Ｐゴシック" charset="0"/>
              </a:rPr>
              <a:t>It’s a chore to learn it, videos like this one helped me: </a:t>
            </a:r>
            <a:r>
              <a:rPr lang="en-US" dirty="0">
                <a:latin typeface="Arial" charset="0"/>
                <a:ea typeface="ＭＳ Ｐゴシック" charset="0"/>
                <a:hlinkClick r:id="rId2"/>
              </a:rPr>
              <a:t>https://www.youtube.com/watch?feature=player_embedded&amp;v=R4DYztYB6d4</a:t>
            </a:r>
            <a:r>
              <a:rPr lang="en-US" dirty="0">
                <a:latin typeface="Arial" charset="0"/>
                <a:ea typeface="ＭＳ Ｐゴシック" charset="0"/>
              </a:rPr>
              <a:t> </a:t>
            </a:r>
          </a:p>
          <a:p>
            <a:r>
              <a:rPr lang="en-US" dirty="0" err="1">
                <a:latin typeface="Arial" charset="0"/>
                <a:ea typeface="ＭＳ Ｐゴシック" charset="0"/>
                <a:cs typeface="ＭＳ Ｐゴシック" charset="0"/>
              </a:rPr>
              <a:t>Kicad</a:t>
            </a:r>
            <a:r>
              <a:rPr lang="en-US" dirty="0">
                <a:latin typeface="Arial" charset="0"/>
                <a:ea typeface="ＭＳ Ｐゴシック" charset="0"/>
                <a:cs typeface="ＭＳ Ｐゴシック" charset="0"/>
              </a:rPr>
              <a:t> (</a:t>
            </a:r>
            <a:r>
              <a:rPr lang="en-US" dirty="0">
                <a:latin typeface="Arial" charset="0"/>
                <a:ea typeface="ＭＳ Ｐゴシック" charset="0"/>
                <a:cs typeface="ＭＳ Ｐゴシック" charset="0"/>
                <a:hlinkClick r:id="rId3"/>
              </a:rPr>
              <a:t>www.kicad.org</a:t>
            </a:r>
            <a:r>
              <a:rPr lang="en-US" dirty="0">
                <a:latin typeface="Arial" charset="0"/>
                <a:ea typeface="ＭＳ Ｐゴシック" charset="0"/>
                <a:cs typeface="ＭＳ Ｐゴシック" charset="0"/>
              </a:rPr>
              <a:t>) is a newer EDA tool that’s open source, and I like its workflow/interface, and lots of </a:t>
            </a:r>
            <a:r>
              <a:rPr lang="en-US" dirty="0" err="1">
                <a:latin typeface="Arial" charset="0"/>
                <a:ea typeface="ＭＳ Ｐゴシック" charset="0"/>
                <a:cs typeface="ＭＳ Ｐゴシック" charset="0"/>
              </a:rPr>
              <a:t>youtube</a:t>
            </a:r>
            <a:r>
              <a:rPr lang="en-US" dirty="0">
                <a:latin typeface="Arial" charset="0"/>
                <a:ea typeface="ＭＳ Ｐゴシック" charset="0"/>
                <a:cs typeface="ＭＳ Ｐゴシック" charset="0"/>
              </a:rPr>
              <a:t> and online help</a:t>
            </a:r>
          </a:p>
        </p:txBody>
      </p:sp>
    </p:spTree>
    <p:extLst>
      <p:ext uri="{BB962C8B-B14F-4D97-AF65-F5344CB8AC3E}">
        <p14:creationId xmlns:p14="http://schemas.microsoft.com/office/powerpoint/2010/main" val="3651826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83048-5FFD-3E49-BFCB-D36A64DBDEF9}"/>
              </a:ext>
            </a:extLst>
          </p:cNvPr>
          <p:cNvSpPr>
            <a:spLocks noGrp="1"/>
          </p:cNvSpPr>
          <p:nvPr>
            <p:ph type="title"/>
          </p:nvPr>
        </p:nvSpPr>
        <p:spPr/>
        <p:txBody>
          <a:bodyPr/>
          <a:lstStyle/>
          <a:p>
            <a:r>
              <a:rPr lang="en-US" dirty="0"/>
              <a:t>Automating voltage measurements</a:t>
            </a:r>
          </a:p>
        </p:txBody>
      </p:sp>
      <p:sp>
        <p:nvSpPr>
          <p:cNvPr id="3" name="Content Placeholder 2">
            <a:extLst>
              <a:ext uri="{FF2B5EF4-FFF2-40B4-BE49-F238E27FC236}">
                <a16:creationId xmlns:a16="http://schemas.microsoft.com/office/drawing/2014/main" id="{D5EC5F5E-B5B2-C640-8751-E7032678F3C6}"/>
              </a:ext>
            </a:extLst>
          </p:cNvPr>
          <p:cNvSpPr>
            <a:spLocks noGrp="1"/>
          </p:cNvSpPr>
          <p:nvPr>
            <p:ph idx="1"/>
          </p:nvPr>
        </p:nvSpPr>
        <p:spPr>
          <a:xfrm>
            <a:off x="457199" y="1137224"/>
            <a:ext cx="8368301" cy="5576092"/>
          </a:xfrm>
        </p:spPr>
        <p:txBody>
          <a:bodyPr>
            <a:normAutofit/>
          </a:bodyPr>
          <a:lstStyle/>
          <a:p>
            <a:r>
              <a:rPr lang="en-US" dirty="0"/>
              <a:t>Before C19 we’d do this late in the class … </a:t>
            </a:r>
          </a:p>
          <a:p>
            <a:pPr lvl="1"/>
            <a:r>
              <a:rPr lang="en-US" dirty="0"/>
              <a:t>But why not take advantage of productivity benefits now?</a:t>
            </a:r>
          </a:p>
          <a:p>
            <a:r>
              <a:rPr lang="en-US" dirty="0"/>
              <a:t>Some benefits of automated measurements</a:t>
            </a:r>
          </a:p>
          <a:p>
            <a:pPr lvl="1"/>
            <a:r>
              <a:rPr lang="en-US" dirty="0"/>
              <a:t>Faster: humans are </a:t>
            </a:r>
            <a:r>
              <a:rPr lang="en-US" i="1" dirty="0"/>
              <a:t>very </a:t>
            </a:r>
            <a:r>
              <a:rPr lang="en-US" dirty="0"/>
              <a:t>slow at measuring and logging data</a:t>
            </a:r>
          </a:p>
          <a:p>
            <a:pPr lvl="1"/>
            <a:r>
              <a:rPr lang="en-US" dirty="0"/>
              <a:t>Better accuracy: from speed, averaging, biases, eliminate copying mistakes, …</a:t>
            </a:r>
          </a:p>
          <a:p>
            <a:pPr lvl="1"/>
            <a:r>
              <a:rPr lang="en-US" dirty="0"/>
              <a:t>Repeatable: if you mess anything up, fix it and rerun the automated lab</a:t>
            </a:r>
          </a:p>
          <a:p>
            <a:pPr lvl="1"/>
            <a:r>
              <a:rPr lang="en-US" dirty="0"/>
              <a:t>Documented: Source code is the most precise documentation</a:t>
            </a:r>
          </a:p>
          <a:p>
            <a:pPr lvl="1"/>
            <a:r>
              <a:rPr lang="en-US" dirty="0"/>
              <a:t>…</a:t>
            </a:r>
          </a:p>
          <a:p>
            <a:r>
              <a:rPr lang="en-US" dirty="0"/>
              <a:t>Some costs of automation (“no free lunches”)</a:t>
            </a:r>
          </a:p>
          <a:p>
            <a:pPr lvl="1"/>
            <a:r>
              <a:rPr lang="en-US" dirty="0"/>
              <a:t>Complexity </a:t>
            </a:r>
            <a:r>
              <a:rPr lang="en-US" dirty="0">
                <a:sym typeface="Wingdings" pitchFamily="2" charset="2"/>
              </a:rPr>
              <a:t> solution is …</a:t>
            </a:r>
          </a:p>
          <a:p>
            <a:pPr lvl="2"/>
            <a:r>
              <a:rPr lang="en-US" dirty="0"/>
              <a:t>Reductionism – modularize the problem</a:t>
            </a:r>
          </a:p>
          <a:p>
            <a:pPr lvl="1"/>
            <a:r>
              <a:rPr lang="en-US" i="1" dirty="0"/>
              <a:t>Too</a:t>
            </a:r>
            <a:r>
              <a:rPr lang="en-US" dirty="0"/>
              <a:t> much data </a:t>
            </a:r>
            <a:r>
              <a:rPr lang="en-US" dirty="0">
                <a:sym typeface="Wingdings" pitchFamily="2" charset="2"/>
              </a:rPr>
              <a:t> solution is … </a:t>
            </a:r>
          </a:p>
          <a:p>
            <a:pPr lvl="2"/>
            <a:r>
              <a:rPr lang="en-US" dirty="0">
                <a:sym typeface="Wingdings" pitchFamily="2" charset="2"/>
              </a:rPr>
              <a:t>Automate data analysis</a:t>
            </a:r>
            <a:endParaRPr lang="en-US" dirty="0"/>
          </a:p>
          <a:p>
            <a:pPr lvl="1"/>
            <a:endParaRPr lang="en-US" dirty="0"/>
          </a:p>
          <a:p>
            <a:pPr lvl="1"/>
            <a:endParaRPr lang="en-US" dirty="0"/>
          </a:p>
        </p:txBody>
      </p:sp>
    </p:spTree>
    <p:extLst>
      <p:ext uri="{BB962C8B-B14F-4D97-AF65-F5344CB8AC3E}">
        <p14:creationId xmlns:p14="http://schemas.microsoft.com/office/powerpoint/2010/main" val="2605146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3"/>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76F9F-BA94-C347-BCCE-FCC89CB3D0F1}"/>
              </a:ext>
            </a:extLst>
          </p:cNvPr>
          <p:cNvSpPr>
            <a:spLocks noGrp="1"/>
          </p:cNvSpPr>
          <p:nvPr>
            <p:ph type="title"/>
          </p:nvPr>
        </p:nvSpPr>
        <p:spPr/>
        <p:txBody>
          <a:bodyPr/>
          <a:lstStyle/>
          <a:p>
            <a:r>
              <a:rPr lang="en-US" dirty="0"/>
              <a:t>Drawing the LM317 schematic in Eagle</a:t>
            </a:r>
          </a:p>
        </p:txBody>
      </p:sp>
      <p:sp>
        <p:nvSpPr>
          <p:cNvPr id="3" name="Content Placeholder 2">
            <a:extLst>
              <a:ext uri="{FF2B5EF4-FFF2-40B4-BE49-F238E27FC236}">
                <a16:creationId xmlns:a16="http://schemas.microsoft.com/office/drawing/2014/main" id="{368F7980-2D87-8C49-BD7C-83A60CD17CCF}"/>
              </a:ext>
            </a:extLst>
          </p:cNvPr>
          <p:cNvSpPr>
            <a:spLocks noGrp="1"/>
          </p:cNvSpPr>
          <p:nvPr>
            <p:ph idx="1"/>
          </p:nvPr>
        </p:nvSpPr>
        <p:spPr>
          <a:xfrm>
            <a:off x="457200" y="1137223"/>
            <a:ext cx="8450494" cy="5561527"/>
          </a:xfrm>
        </p:spPr>
        <p:txBody>
          <a:bodyPr>
            <a:normAutofit fontScale="92500" lnSpcReduction="20000"/>
          </a:bodyPr>
          <a:lstStyle/>
          <a:p>
            <a:r>
              <a:rPr lang="en-US" dirty="0"/>
              <a:t>I took some notes watching some introductory videos</a:t>
            </a:r>
          </a:p>
          <a:p>
            <a:r>
              <a:rPr lang="en-US" dirty="0"/>
              <a:t>Understand commands: select a “tool” first (e.g., move, add, rotate, delete, …), then select the object (backwards from many GUIs)</a:t>
            </a:r>
          </a:p>
          <a:p>
            <a:pPr lvl="1"/>
            <a:r>
              <a:rPr lang="en-US" dirty="0" err="1"/>
              <a:t>Autocad’s</a:t>
            </a:r>
            <a:r>
              <a:rPr lang="en-US" dirty="0"/>
              <a:t> CLI is under the hood</a:t>
            </a:r>
          </a:p>
          <a:p>
            <a:pPr lvl="1"/>
            <a:r>
              <a:rPr lang="en-US" dirty="0"/>
              <a:t>Keyboard Copy/Cut/Paste are handy shortcuts</a:t>
            </a:r>
          </a:p>
          <a:p>
            <a:r>
              <a:rPr lang="en-US" dirty="0"/>
              <a:t>Place parts on the canvas, then move them around, then connect them</a:t>
            </a:r>
          </a:p>
          <a:p>
            <a:r>
              <a:rPr lang="en-US" dirty="0"/>
              <a:t>The libraries are vast -- * and ? are wildcards (from Unix)</a:t>
            </a:r>
          </a:p>
          <a:p>
            <a:pPr lvl="1"/>
            <a:r>
              <a:rPr lang="en-US" dirty="0"/>
              <a:t>Some of the parts I used were found after a lot of trial and error</a:t>
            </a:r>
          </a:p>
          <a:p>
            <a:endParaRPr lang="en-US" dirty="0"/>
          </a:p>
          <a:p>
            <a:pPr marL="457200" indent="-457200">
              <a:buFont typeface="+mj-lt"/>
              <a:buAutoNum type="arabicPeriod"/>
            </a:pPr>
            <a:r>
              <a:rPr lang="en-US" dirty="0"/>
              <a:t>File -&gt; New -&gt; Schematic</a:t>
            </a:r>
          </a:p>
          <a:p>
            <a:pPr marL="457200" indent="-457200">
              <a:buFont typeface="+mj-lt"/>
              <a:buAutoNum type="arabicPeriod"/>
            </a:pPr>
            <a:r>
              <a:rPr lang="en-US" dirty="0"/>
              <a:t>Add -&gt; Frames -&gt; FRAME_A_L</a:t>
            </a:r>
          </a:p>
          <a:p>
            <a:pPr marL="457200" indent="-457200">
              <a:buFont typeface="+mj-lt"/>
              <a:buAutoNum type="arabicPeriod"/>
            </a:pPr>
            <a:r>
              <a:rPr lang="en-US" dirty="0"/>
              <a:t>Esc</a:t>
            </a:r>
          </a:p>
          <a:p>
            <a:pPr marL="457200" indent="-457200">
              <a:buFont typeface="+mj-lt"/>
              <a:buAutoNum type="arabicPeriod"/>
            </a:pPr>
            <a:r>
              <a:rPr lang="en-US" dirty="0"/>
              <a:t>(still in Add mode)</a:t>
            </a:r>
          </a:p>
          <a:p>
            <a:pPr marL="457200" indent="-457200">
              <a:buFont typeface="+mj-lt"/>
              <a:buAutoNum type="arabicPeriod"/>
            </a:pPr>
            <a:r>
              <a:rPr lang="en-US" dirty="0"/>
              <a:t>Search -&gt; *LM317* -&gt; LM317TL</a:t>
            </a:r>
          </a:p>
          <a:p>
            <a:pPr marL="457200" indent="-457200">
              <a:buFont typeface="+mj-lt"/>
              <a:buAutoNum type="arabicPeriod"/>
            </a:pPr>
            <a:r>
              <a:rPr lang="en-US" dirty="0"/>
              <a:t>Esc</a:t>
            </a:r>
          </a:p>
          <a:p>
            <a:pPr marL="457200" indent="-457200">
              <a:buFont typeface="+mj-lt"/>
              <a:buAutoNum type="arabicPeriod"/>
            </a:pPr>
            <a:r>
              <a:rPr lang="en-US" dirty="0"/>
              <a:t>…</a:t>
            </a:r>
          </a:p>
        </p:txBody>
      </p:sp>
    </p:spTree>
    <p:extLst>
      <p:ext uri="{BB962C8B-B14F-4D97-AF65-F5344CB8AC3E}">
        <p14:creationId xmlns:p14="http://schemas.microsoft.com/office/powerpoint/2010/main" val="27039528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76F9F-BA94-C347-BCCE-FCC89CB3D0F1}"/>
              </a:ext>
            </a:extLst>
          </p:cNvPr>
          <p:cNvSpPr>
            <a:spLocks noGrp="1"/>
          </p:cNvSpPr>
          <p:nvPr>
            <p:ph type="title"/>
          </p:nvPr>
        </p:nvSpPr>
        <p:spPr/>
        <p:txBody>
          <a:bodyPr/>
          <a:lstStyle/>
          <a:p>
            <a:r>
              <a:rPr lang="en-US" dirty="0"/>
              <a:t>Drawing the schematic in Eagle</a:t>
            </a:r>
          </a:p>
        </p:txBody>
      </p:sp>
      <p:sp>
        <p:nvSpPr>
          <p:cNvPr id="3" name="Content Placeholder 2">
            <a:extLst>
              <a:ext uri="{FF2B5EF4-FFF2-40B4-BE49-F238E27FC236}">
                <a16:creationId xmlns:a16="http://schemas.microsoft.com/office/drawing/2014/main" id="{368F7980-2D87-8C49-BD7C-83A60CD17CCF}"/>
              </a:ext>
            </a:extLst>
          </p:cNvPr>
          <p:cNvSpPr>
            <a:spLocks noGrp="1"/>
          </p:cNvSpPr>
          <p:nvPr>
            <p:ph idx="1"/>
          </p:nvPr>
        </p:nvSpPr>
        <p:spPr>
          <a:xfrm>
            <a:off x="457200" y="1137224"/>
            <a:ext cx="8229600" cy="5386866"/>
          </a:xfrm>
        </p:spPr>
        <p:txBody>
          <a:bodyPr>
            <a:normAutofit/>
          </a:bodyPr>
          <a:lstStyle/>
          <a:p>
            <a:pPr marL="457200" indent="-457200">
              <a:buFont typeface="+mj-lt"/>
              <a:buAutoNum type="arabicPeriod" startAt="7"/>
            </a:pPr>
            <a:r>
              <a:rPr lang="en-US" dirty="0"/>
              <a:t>(still in Add mode)</a:t>
            </a:r>
          </a:p>
          <a:p>
            <a:pPr marL="457200" indent="-457200">
              <a:buFont typeface="+mj-lt"/>
              <a:buAutoNum type="arabicPeriod" startAt="7"/>
            </a:pPr>
            <a:r>
              <a:rPr lang="en-US" dirty="0"/>
              <a:t>Click [X&gt; next to search and scroll to </a:t>
            </a:r>
          </a:p>
          <a:p>
            <a:pPr marL="457200" indent="-457200">
              <a:buFont typeface="+mj-lt"/>
              <a:buAutoNum type="arabicPeriod" startAt="7"/>
            </a:pPr>
            <a:r>
              <a:rPr lang="en-US" dirty="0" err="1"/>
              <a:t>rcl</a:t>
            </a:r>
            <a:r>
              <a:rPr lang="en-US" dirty="0"/>
              <a:t> -&gt; R-US_ -&gt; R-US_-0207/12 (1/2” spacing)</a:t>
            </a:r>
          </a:p>
          <a:p>
            <a:pPr marL="457200" indent="-457200">
              <a:buFont typeface="+mj-lt"/>
              <a:buAutoNum type="arabicPeriod" startAt="7"/>
            </a:pPr>
            <a:r>
              <a:rPr lang="en-US" dirty="0"/>
              <a:t>Right click or control click (Macintosh) to rotate and click </a:t>
            </a:r>
          </a:p>
          <a:p>
            <a:pPr marL="457200" indent="-457200">
              <a:buFont typeface="+mj-lt"/>
              <a:buAutoNum type="arabicPeriod" startAt="7"/>
            </a:pPr>
            <a:r>
              <a:rPr lang="en-US" dirty="0" err="1"/>
              <a:t>rcl</a:t>
            </a:r>
            <a:r>
              <a:rPr lang="en-US" dirty="0"/>
              <a:t> -&gt; CPOL-USE2.5-6</a:t>
            </a:r>
          </a:p>
          <a:p>
            <a:pPr marL="457200" indent="-457200">
              <a:buFont typeface="+mj-lt"/>
              <a:buAutoNum type="arabicPeriod" startAt="7"/>
            </a:pPr>
            <a:r>
              <a:rPr lang="en-US" dirty="0"/>
              <a:t>control-click 3 times then click twice on either side of 317</a:t>
            </a:r>
          </a:p>
          <a:p>
            <a:pPr marL="457200" indent="-457200">
              <a:buFont typeface="+mj-lt"/>
              <a:buAutoNum type="arabicPeriod" startAt="7"/>
            </a:pPr>
            <a:r>
              <a:rPr lang="en-US" dirty="0"/>
              <a:t>Search *switch* -&gt; TL360PO</a:t>
            </a:r>
          </a:p>
          <a:p>
            <a:pPr marL="457200" indent="-457200">
              <a:buFont typeface="+mj-lt"/>
              <a:buAutoNum type="arabicPeriod" startAt="7"/>
            </a:pPr>
            <a:r>
              <a:rPr lang="en-US" dirty="0"/>
              <a:t>library -&gt; pot (Version 2) </a:t>
            </a:r>
            <a:r>
              <a:rPr lang="en-US" dirty="0">
                <a:sym typeface="Wingdings" pitchFamily="2" charset="2"/>
              </a:rPr>
              <a:t></a:t>
            </a:r>
            <a:r>
              <a:rPr lang="en-US" dirty="0"/>
              <a:t> TRIM_US-B25P …</a:t>
            </a:r>
          </a:p>
          <a:p>
            <a:pPr marL="457200" indent="-457200">
              <a:buFont typeface="+mj-lt"/>
              <a:buAutoNum type="arabicPeriod" startAt="7"/>
            </a:pPr>
            <a:r>
              <a:rPr lang="en-US" dirty="0"/>
              <a:t>library -&gt; Supply1 -&gt; +12</a:t>
            </a:r>
          </a:p>
          <a:p>
            <a:pPr marL="457200" lvl="0" indent="-457200">
              <a:buFont typeface="+mj-lt"/>
              <a:buAutoNum type="arabicPeriod" startAt="7"/>
            </a:pPr>
            <a:r>
              <a:rPr lang="en-US" dirty="0"/>
              <a:t>Supply1-&gt; </a:t>
            </a:r>
            <a:r>
              <a:rPr lang="en-US" dirty="0" err="1"/>
              <a:t>gndA</a:t>
            </a:r>
            <a:endParaRPr lang="en-US" dirty="0"/>
          </a:p>
          <a:p>
            <a:endParaRPr lang="en-US" dirty="0"/>
          </a:p>
        </p:txBody>
      </p:sp>
    </p:spTree>
    <p:extLst>
      <p:ext uri="{BB962C8B-B14F-4D97-AF65-F5344CB8AC3E}">
        <p14:creationId xmlns:p14="http://schemas.microsoft.com/office/powerpoint/2010/main" val="6141936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76F9F-BA94-C347-BCCE-FCC89CB3D0F1}"/>
              </a:ext>
            </a:extLst>
          </p:cNvPr>
          <p:cNvSpPr>
            <a:spLocks noGrp="1"/>
          </p:cNvSpPr>
          <p:nvPr>
            <p:ph type="title"/>
          </p:nvPr>
        </p:nvSpPr>
        <p:spPr/>
        <p:txBody>
          <a:bodyPr/>
          <a:lstStyle/>
          <a:p>
            <a:r>
              <a:rPr lang="en-US" dirty="0"/>
              <a:t>Drawing the schematic in Eagle</a:t>
            </a:r>
          </a:p>
        </p:txBody>
      </p:sp>
      <p:sp>
        <p:nvSpPr>
          <p:cNvPr id="3" name="Content Placeholder 2">
            <a:extLst>
              <a:ext uri="{FF2B5EF4-FFF2-40B4-BE49-F238E27FC236}">
                <a16:creationId xmlns:a16="http://schemas.microsoft.com/office/drawing/2014/main" id="{368F7980-2D87-8C49-BD7C-83A60CD17CCF}"/>
              </a:ext>
            </a:extLst>
          </p:cNvPr>
          <p:cNvSpPr>
            <a:spLocks noGrp="1"/>
          </p:cNvSpPr>
          <p:nvPr>
            <p:ph idx="1"/>
          </p:nvPr>
        </p:nvSpPr>
        <p:spPr>
          <a:xfrm>
            <a:off x="457200" y="1137224"/>
            <a:ext cx="8229600" cy="5386866"/>
          </a:xfrm>
        </p:spPr>
        <p:txBody>
          <a:bodyPr>
            <a:normAutofit/>
          </a:bodyPr>
          <a:lstStyle/>
          <a:p>
            <a:r>
              <a:rPr lang="en-US" dirty="0"/>
              <a:t>After connecting, change values, move labels around, text tool to label the pins and output (is there a better way? E.g., Invoke tool?) </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I still always first draw schematics with pencil and paper … </a:t>
            </a:r>
          </a:p>
        </p:txBody>
      </p:sp>
      <p:pic>
        <p:nvPicPr>
          <p:cNvPr id="4" name="Picture 3" descr="Diagram, schematic&#10;&#10;Description automatically generated">
            <a:extLst>
              <a:ext uri="{FF2B5EF4-FFF2-40B4-BE49-F238E27FC236}">
                <a16:creationId xmlns:a16="http://schemas.microsoft.com/office/drawing/2014/main" id="{4402BDCA-E4C1-1D49-A8C0-A731FC3946A3}"/>
              </a:ext>
            </a:extLst>
          </p:cNvPr>
          <p:cNvPicPr/>
          <p:nvPr/>
        </p:nvPicPr>
        <p:blipFill>
          <a:blip r:embed="rId2">
            <a:extLst>
              <a:ext uri="{28A0092B-C50C-407E-A947-70E740481C1C}">
                <a14:useLocalDpi xmlns:a14="http://schemas.microsoft.com/office/drawing/2010/main" val="0"/>
              </a:ext>
            </a:extLst>
          </a:blip>
          <a:stretch>
            <a:fillRect/>
          </a:stretch>
        </p:blipFill>
        <p:spPr>
          <a:xfrm>
            <a:off x="1733550" y="2357490"/>
            <a:ext cx="5676900" cy="3581400"/>
          </a:xfrm>
          <a:prstGeom prst="rect">
            <a:avLst/>
          </a:prstGeom>
        </p:spPr>
      </p:pic>
    </p:spTree>
    <p:extLst>
      <p:ext uri="{BB962C8B-B14F-4D97-AF65-F5344CB8AC3E}">
        <p14:creationId xmlns:p14="http://schemas.microsoft.com/office/powerpoint/2010/main" val="37845780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r>
              <a:rPr lang="en-US" dirty="0"/>
              <a:t>Questions? </a:t>
            </a:r>
          </a:p>
          <a:p>
            <a:pPr lvl="1"/>
            <a:r>
              <a:rPr lang="en-US" dirty="0"/>
              <a:t>Chapter 3 this week … transistor introduction</a:t>
            </a:r>
          </a:p>
          <a:p>
            <a:r>
              <a:rPr lang="en-US" dirty="0"/>
              <a:t>3-digit voltmeter for power supply</a:t>
            </a:r>
          </a:p>
          <a:p>
            <a:r>
              <a:rPr lang="en-US" dirty="0"/>
              <a:t>Arduino Analog Input Resistance sample lab report</a:t>
            </a:r>
          </a:p>
          <a:p>
            <a:r>
              <a:rPr lang="en-US" dirty="0"/>
              <a:t>Make some Arduino analog input “probes”</a:t>
            </a:r>
          </a:p>
          <a:p>
            <a:endParaRPr lang="en-US" dirty="0"/>
          </a:p>
          <a:p>
            <a:endParaRPr lang="en-US" dirty="0"/>
          </a:p>
        </p:txBody>
      </p:sp>
    </p:spTree>
    <p:extLst>
      <p:ext uri="{BB962C8B-B14F-4D97-AF65-F5344CB8AC3E}">
        <p14:creationId xmlns:p14="http://schemas.microsoft.com/office/powerpoint/2010/main" val="638790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CA440-3E1E-7545-A63A-9CD28B70BAA6}"/>
              </a:ext>
            </a:extLst>
          </p:cNvPr>
          <p:cNvSpPr>
            <a:spLocks noGrp="1"/>
          </p:cNvSpPr>
          <p:nvPr>
            <p:ph type="title"/>
          </p:nvPr>
        </p:nvSpPr>
        <p:spPr/>
        <p:txBody>
          <a:bodyPr/>
          <a:lstStyle/>
          <a:p>
            <a:r>
              <a:rPr lang="en-US" dirty="0"/>
              <a:t>Adding a voltmeter</a:t>
            </a:r>
          </a:p>
        </p:txBody>
      </p:sp>
      <p:sp>
        <p:nvSpPr>
          <p:cNvPr id="3" name="Content Placeholder 2">
            <a:extLst>
              <a:ext uri="{FF2B5EF4-FFF2-40B4-BE49-F238E27FC236}">
                <a16:creationId xmlns:a16="http://schemas.microsoft.com/office/drawing/2014/main" id="{6B7B2D8C-206B-7F4C-9F80-7E2040F41EAC}"/>
              </a:ext>
            </a:extLst>
          </p:cNvPr>
          <p:cNvSpPr>
            <a:spLocks noGrp="1"/>
          </p:cNvSpPr>
          <p:nvPr>
            <p:ph idx="1"/>
          </p:nvPr>
        </p:nvSpPr>
        <p:spPr/>
        <p:txBody>
          <a:bodyPr/>
          <a:lstStyle/>
          <a:p>
            <a:r>
              <a:rPr lang="en-US" dirty="0"/>
              <a:t>Free up your multimeter for other measurements</a:t>
            </a:r>
          </a:p>
          <a:p>
            <a:r>
              <a:rPr lang="en-US" dirty="0"/>
              <a:t>Provide a visual indicator that your power supply is on</a:t>
            </a:r>
          </a:p>
          <a:p>
            <a:r>
              <a:rPr lang="en-US" dirty="0"/>
              <a:t>Break down the task: </a:t>
            </a:r>
          </a:p>
          <a:p>
            <a:pPr lvl="1"/>
            <a:r>
              <a:rPr lang="en-US" dirty="0"/>
              <a:t>Electrical connections</a:t>
            </a:r>
          </a:p>
          <a:p>
            <a:pPr lvl="1"/>
            <a:r>
              <a:rPr lang="en-US" dirty="0"/>
              <a:t>Mechanical considerations</a:t>
            </a:r>
          </a:p>
          <a:p>
            <a:pPr lvl="1"/>
            <a:r>
              <a:rPr lang="en-US" dirty="0"/>
              <a:t>Ergonomics (human interface </a:t>
            </a:r>
            <a:br>
              <a:rPr lang="en-US" dirty="0"/>
            </a:br>
            <a:r>
              <a:rPr lang="en-US" dirty="0"/>
              <a:t>considerations)</a:t>
            </a:r>
          </a:p>
          <a:p>
            <a:r>
              <a:rPr lang="en-US" dirty="0"/>
              <a:t>What should the 3 wires connect to?</a:t>
            </a:r>
          </a:p>
          <a:p>
            <a:pPr lvl="1"/>
            <a:r>
              <a:rPr lang="en-US" dirty="0"/>
              <a:t>Find documentation, or experiment?</a:t>
            </a:r>
          </a:p>
          <a:p>
            <a:pPr lvl="1"/>
            <a:r>
              <a:rPr lang="en-US" dirty="0"/>
              <a:t>Black is often ground (negative) in DC circuits, and (less often) red is positive</a:t>
            </a:r>
          </a:p>
          <a:p>
            <a:pPr lvl="2"/>
            <a:r>
              <a:rPr lang="en-US" dirty="0"/>
              <a:t>Add a resistor in series for safety – how big/small? 5V/1000 ohms = 5mA</a:t>
            </a:r>
          </a:p>
          <a:p>
            <a:endParaRPr lang="en-US" dirty="0"/>
          </a:p>
        </p:txBody>
      </p:sp>
      <p:pic>
        <p:nvPicPr>
          <p:cNvPr id="5" name="Picture 4" descr="Graphical user interface, application&#10;&#10;Description automatically generated">
            <a:extLst>
              <a:ext uri="{FF2B5EF4-FFF2-40B4-BE49-F238E27FC236}">
                <a16:creationId xmlns:a16="http://schemas.microsoft.com/office/drawing/2014/main" id="{901CCDDC-7316-6E43-8F04-598347A5CF91}"/>
              </a:ext>
            </a:extLst>
          </p:cNvPr>
          <p:cNvPicPr>
            <a:picLocks noChangeAspect="1"/>
          </p:cNvPicPr>
          <p:nvPr/>
        </p:nvPicPr>
        <p:blipFill>
          <a:blip r:embed="rId2"/>
          <a:stretch>
            <a:fillRect/>
          </a:stretch>
        </p:blipFill>
        <p:spPr>
          <a:xfrm>
            <a:off x="5383657" y="2109484"/>
            <a:ext cx="3602091" cy="2207733"/>
          </a:xfrm>
          <a:prstGeom prst="rect">
            <a:avLst/>
          </a:prstGeom>
        </p:spPr>
      </p:pic>
    </p:spTree>
    <p:extLst>
      <p:ext uri="{BB962C8B-B14F-4D97-AF65-F5344CB8AC3E}">
        <p14:creationId xmlns:p14="http://schemas.microsoft.com/office/powerpoint/2010/main" val="19506319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0A7F4-9F38-AA4A-BCE7-560383AC838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567F789-5F27-594A-82D0-B8485ED1F04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796333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E6133-D55A-464F-85CE-7D97FA292405}"/>
              </a:ext>
            </a:extLst>
          </p:cNvPr>
          <p:cNvSpPr>
            <a:spLocks noGrp="1"/>
          </p:cNvSpPr>
          <p:nvPr>
            <p:ph type="title"/>
          </p:nvPr>
        </p:nvSpPr>
        <p:spPr/>
        <p:txBody>
          <a:bodyPr>
            <a:normAutofit fontScale="90000"/>
          </a:bodyPr>
          <a:lstStyle/>
          <a:p>
            <a:r>
              <a:rPr lang="en-US" dirty="0"/>
              <a:t>Exploring Arduino Analog Input Resistance</a:t>
            </a:r>
            <a:br>
              <a:rPr lang="en-US" dirty="0"/>
            </a:br>
            <a:endParaRPr lang="en-US" dirty="0"/>
          </a:p>
        </p:txBody>
      </p:sp>
      <p:sp>
        <p:nvSpPr>
          <p:cNvPr id="3" name="Content Placeholder 2">
            <a:extLst>
              <a:ext uri="{FF2B5EF4-FFF2-40B4-BE49-F238E27FC236}">
                <a16:creationId xmlns:a16="http://schemas.microsoft.com/office/drawing/2014/main" id="{09E5EF38-E11B-EC48-BF83-7C21A0E0E418}"/>
              </a:ext>
            </a:extLst>
          </p:cNvPr>
          <p:cNvSpPr>
            <a:spLocks noGrp="1"/>
          </p:cNvSpPr>
          <p:nvPr>
            <p:ph idx="1"/>
          </p:nvPr>
        </p:nvSpPr>
        <p:spPr>
          <a:xfrm>
            <a:off x="457200" y="1852881"/>
            <a:ext cx="4720975" cy="5467738"/>
          </a:xfrm>
        </p:spPr>
        <p:txBody>
          <a:bodyPr>
            <a:normAutofit lnSpcReduction="10000"/>
          </a:bodyPr>
          <a:lstStyle/>
          <a:p>
            <a:pPr marL="0" indent="0">
              <a:buNone/>
            </a:pPr>
            <a:r>
              <a:rPr lang="en-US" sz="2000" u="sng" dirty="0"/>
              <a:t>Objective</a:t>
            </a:r>
            <a:r>
              <a:rPr lang="en-US" sz="2000" dirty="0"/>
              <a:t>: Better understand the DC input resistance of the Arduino Nano analog inputs. My goal is to determine ranges of values of series resistors (R3 in Fig. 1) that might protect the Arduino without introducing measurement errors.</a:t>
            </a:r>
          </a:p>
          <a:p>
            <a:pPr marL="0" indent="0">
              <a:buNone/>
            </a:pPr>
            <a:endParaRPr lang="en-US" sz="2000" dirty="0"/>
          </a:p>
          <a:p>
            <a:pPr marL="0" indent="0">
              <a:buNone/>
            </a:pPr>
            <a:r>
              <a:rPr lang="en-US" sz="2000" u="sng" dirty="0"/>
              <a:t>Methods</a:t>
            </a:r>
            <a:r>
              <a:rPr lang="en-US" sz="2000" dirty="0"/>
              <a:t>: </a:t>
            </a:r>
          </a:p>
          <a:p>
            <a:pPr marL="0" lvl="0" indent="0">
              <a:buNone/>
            </a:pPr>
            <a:r>
              <a:rPr lang="en-US" sz="2000" dirty="0"/>
              <a:t>1) Documentation – google it.</a:t>
            </a:r>
          </a:p>
          <a:p>
            <a:pPr marL="0" lvl="0" indent="0">
              <a:buNone/>
            </a:pPr>
            <a:r>
              <a:rPr lang="en-US" sz="2000" dirty="0"/>
              <a:t>2) Measure it – measure a voltage in the circuit at right. Set the LM317 to ~2.5V and then don’t touch the pot </a:t>
            </a:r>
            <a:r>
              <a:rPr lang="en-US" sz="2000" dirty="0">
                <a:solidFill>
                  <a:srgbClr val="FF0000"/>
                </a:solidFill>
              </a:rPr>
              <a:t>(&gt;5V will destroy the Arduino)</a:t>
            </a:r>
            <a:r>
              <a:rPr lang="en-US" sz="2000" dirty="0"/>
              <a:t>. The Arduino software was modified from File</a:t>
            </a:r>
            <a:r>
              <a:rPr lang="en-US" sz="2000" dirty="0">
                <a:sym typeface="Wingdings" pitchFamily="2" charset="2"/>
              </a:rPr>
              <a:t></a:t>
            </a:r>
            <a:r>
              <a:rPr lang="en-US" sz="2000" dirty="0"/>
              <a:t> Examples </a:t>
            </a:r>
            <a:r>
              <a:rPr lang="en-US" sz="2000" dirty="0">
                <a:sym typeface="Wingdings" pitchFamily="2" charset="2"/>
              </a:rPr>
              <a:t></a:t>
            </a:r>
            <a:r>
              <a:rPr lang="en-US" sz="2000" dirty="0"/>
              <a:t> </a:t>
            </a:r>
            <a:r>
              <a:rPr lang="en-US" sz="2000" dirty="0" err="1"/>
              <a:t>AnalogReadSerial</a:t>
            </a:r>
            <a:r>
              <a:rPr lang="en-US" sz="2000" dirty="0"/>
              <a:t>. Copy data from the Serial Monitor to </a:t>
            </a:r>
            <a:r>
              <a:rPr lang="en-US" sz="2000" dirty="0" err="1"/>
              <a:t>Matlab</a:t>
            </a:r>
            <a:r>
              <a:rPr lang="en-US" sz="2000" dirty="0"/>
              <a:t> for statistical analysis (</a:t>
            </a:r>
            <a:r>
              <a:rPr lang="en-US" sz="2000" dirty="0">
                <a:latin typeface="Courier New" panose="02070309020205020404" pitchFamily="49" charset="0"/>
                <a:cs typeface="Courier New" panose="02070309020205020404" pitchFamily="49" charset="0"/>
              </a:rPr>
              <a:t>mean</a:t>
            </a:r>
            <a:r>
              <a:rPr lang="en-US" sz="2000" dirty="0"/>
              <a:t> and </a:t>
            </a:r>
            <a:r>
              <a:rPr lang="en-US" sz="2000" dirty="0">
                <a:latin typeface="Courier New" panose="02070309020205020404" pitchFamily="49" charset="0"/>
                <a:cs typeface="Courier New" panose="02070309020205020404" pitchFamily="49" charset="0"/>
              </a:rPr>
              <a:t>std</a:t>
            </a:r>
            <a:r>
              <a:rPr lang="en-US" sz="2000" dirty="0"/>
              <a:t>). </a:t>
            </a:r>
          </a:p>
          <a:p>
            <a:endParaRPr lang="en-US" sz="2000" dirty="0"/>
          </a:p>
        </p:txBody>
      </p:sp>
      <p:sp>
        <p:nvSpPr>
          <p:cNvPr id="18" name="Text Box 2">
            <a:extLst>
              <a:ext uri="{FF2B5EF4-FFF2-40B4-BE49-F238E27FC236}">
                <a16:creationId xmlns:a16="http://schemas.microsoft.com/office/drawing/2014/main" id="{9D7C85B1-DB11-854B-9A17-11BBEA64DC37}"/>
              </a:ext>
            </a:extLst>
          </p:cNvPr>
          <p:cNvSpPr txBox="1"/>
          <p:nvPr/>
        </p:nvSpPr>
        <p:spPr>
          <a:xfrm>
            <a:off x="5266734" y="2641072"/>
            <a:ext cx="3708971" cy="262382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void setup()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Serial.begin</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(9600);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void loop()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Serial.print</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analogRead</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(A0));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Serial.print</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Serial.println</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analogRead</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(A1));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delay(200);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9" name="Picture 18" descr="A picture containing text, whiteboard&#10;&#10;Description automatically generated">
            <a:extLst>
              <a:ext uri="{FF2B5EF4-FFF2-40B4-BE49-F238E27FC236}">
                <a16:creationId xmlns:a16="http://schemas.microsoft.com/office/drawing/2014/main" id="{84BEB2D3-484E-2249-B0F3-0BDB5A5B4638}"/>
              </a:ext>
            </a:extLst>
          </p:cNvPr>
          <p:cNvPicPr/>
          <p:nvPr/>
        </p:nvPicPr>
        <p:blipFill>
          <a:blip r:embed="rId2">
            <a:extLst>
              <a:ext uri="{BEBA8EAE-BF5A-486C-A8C5-ECC9F3942E4B}">
                <a14:imgProps xmlns:a14="http://schemas.microsoft.com/office/drawing/2010/main">
                  <a14:imgLayer r:embed="rId3">
                    <a14:imgEffect>
                      <a14:sharpenSoften amount="100000"/>
                    </a14:imgEffect>
                    <a14:imgEffect>
                      <a14:saturation sat="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a:off x="5742026" y="1137223"/>
            <a:ext cx="3233679" cy="1431316"/>
          </a:xfrm>
          <a:prstGeom prst="rect">
            <a:avLst/>
          </a:prstGeom>
        </p:spPr>
      </p:pic>
      <p:sp>
        <p:nvSpPr>
          <p:cNvPr id="4" name="TextBox 3">
            <a:extLst>
              <a:ext uri="{FF2B5EF4-FFF2-40B4-BE49-F238E27FC236}">
                <a16:creationId xmlns:a16="http://schemas.microsoft.com/office/drawing/2014/main" id="{815488E8-F834-F243-9E9A-9B2970159D47}"/>
              </a:ext>
            </a:extLst>
          </p:cNvPr>
          <p:cNvSpPr txBox="1"/>
          <p:nvPr/>
        </p:nvSpPr>
        <p:spPr>
          <a:xfrm>
            <a:off x="457200" y="739739"/>
            <a:ext cx="4809534"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I posted this last week: </a:t>
            </a:r>
            <a:r>
              <a:rPr lang="en-US" dirty="0">
                <a:hlinkClick r:id="rId4"/>
              </a:rPr>
              <a:t>Sample lab report</a:t>
            </a:r>
            <a:r>
              <a:rPr lang="en-US" dirty="0"/>
              <a:t>, </a:t>
            </a:r>
            <a:r>
              <a:rPr lang="en-US" dirty="0">
                <a:latin typeface="Times New Roman" panose="02020603050405020304" pitchFamily="18" charset="0"/>
                <a:cs typeface="Times New Roman" panose="02020603050405020304" pitchFamily="18" charset="0"/>
              </a:rPr>
              <a:t>we can go over it, but do you have any particular questions first?? </a:t>
            </a:r>
          </a:p>
        </p:txBody>
      </p:sp>
    </p:spTree>
    <p:extLst>
      <p:ext uri="{BB962C8B-B14F-4D97-AF65-F5344CB8AC3E}">
        <p14:creationId xmlns:p14="http://schemas.microsoft.com/office/powerpoint/2010/main" val="15533136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E6133-D55A-464F-85CE-7D97FA292405}"/>
              </a:ext>
            </a:extLst>
          </p:cNvPr>
          <p:cNvSpPr>
            <a:spLocks noGrp="1"/>
          </p:cNvSpPr>
          <p:nvPr>
            <p:ph type="title"/>
          </p:nvPr>
        </p:nvSpPr>
        <p:spPr/>
        <p:txBody>
          <a:bodyPr>
            <a:normAutofit fontScale="90000"/>
          </a:bodyPr>
          <a:lstStyle/>
          <a:p>
            <a:r>
              <a:rPr lang="en-US" dirty="0"/>
              <a:t>Exploring Arduino Analog Input Resistance</a:t>
            </a:r>
            <a:br>
              <a:rPr lang="en-US" dirty="0"/>
            </a:br>
            <a:endParaRPr lang="en-US" dirty="0"/>
          </a:p>
        </p:txBody>
      </p:sp>
      <p:sp>
        <p:nvSpPr>
          <p:cNvPr id="3" name="Content Placeholder 2">
            <a:extLst>
              <a:ext uri="{FF2B5EF4-FFF2-40B4-BE49-F238E27FC236}">
                <a16:creationId xmlns:a16="http://schemas.microsoft.com/office/drawing/2014/main" id="{09E5EF38-E11B-EC48-BF83-7C21A0E0E418}"/>
              </a:ext>
            </a:extLst>
          </p:cNvPr>
          <p:cNvSpPr>
            <a:spLocks noGrp="1"/>
          </p:cNvSpPr>
          <p:nvPr>
            <p:ph idx="1"/>
          </p:nvPr>
        </p:nvSpPr>
        <p:spPr>
          <a:xfrm>
            <a:off x="457200" y="1137223"/>
            <a:ext cx="4720975" cy="4988940"/>
          </a:xfrm>
        </p:spPr>
        <p:txBody>
          <a:bodyPr>
            <a:normAutofit/>
          </a:bodyPr>
          <a:lstStyle/>
          <a:p>
            <a:pPr marL="0" lvl="0" indent="0">
              <a:buNone/>
            </a:pPr>
            <a:r>
              <a:rPr lang="en-US" sz="2000" u="sng" dirty="0"/>
              <a:t>Results</a:t>
            </a:r>
            <a:r>
              <a:rPr lang="en-US" sz="2000" dirty="0"/>
              <a:t>:</a:t>
            </a:r>
            <a:endParaRPr lang="en-US" sz="2200" dirty="0"/>
          </a:p>
          <a:p>
            <a:pPr marL="457200" lvl="0" indent="-457200">
              <a:buFont typeface="+mj-lt"/>
              <a:buAutoNum type="arabicPeriod"/>
            </a:pPr>
            <a:r>
              <a:rPr lang="en-US" sz="2200" dirty="0"/>
              <a:t>With R1=R2=R3 = 10k and Vin ~2.5V   </a:t>
            </a:r>
          </a:p>
          <a:p>
            <a:pPr marL="457200" lvl="0" indent="-457200">
              <a:buFont typeface="+mj-lt"/>
              <a:buAutoNum type="arabicPeriod"/>
            </a:pPr>
            <a:r>
              <a:rPr lang="en-US" sz="2200" dirty="0"/>
              <a:t>Change R3 to 1M</a:t>
            </a:r>
            <a:r>
              <a:rPr lang="en-US" sz="2200" dirty="0">
                <a:latin typeface="Symbol" pitchFamily="2" charset="2"/>
              </a:rPr>
              <a:t>W</a:t>
            </a:r>
            <a:endParaRPr lang="en-US" sz="2200" dirty="0"/>
          </a:p>
          <a:p>
            <a:pPr marL="457200" lvl="0" indent="-457200">
              <a:buFont typeface="+mj-lt"/>
              <a:buAutoNum type="arabicPeriod"/>
            </a:pPr>
            <a:r>
              <a:rPr lang="en-US" sz="2200" dirty="0"/>
              <a:t>Ground A0</a:t>
            </a:r>
          </a:p>
          <a:p>
            <a:pPr marL="457200" lvl="0" indent="-457200">
              <a:buFont typeface="+mj-lt"/>
              <a:buAutoNum type="arabicPeriod"/>
            </a:pPr>
            <a:r>
              <a:rPr lang="en-US" sz="2200" dirty="0"/>
              <a:t>Connect A0 to A1</a:t>
            </a:r>
            <a:endParaRPr lang="en-US" sz="2000" dirty="0"/>
          </a:p>
          <a:p>
            <a:endParaRPr lang="en-US" sz="2000" dirty="0"/>
          </a:p>
        </p:txBody>
      </p:sp>
      <p:sp>
        <p:nvSpPr>
          <p:cNvPr id="18" name="Text Box 2">
            <a:extLst>
              <a:ext uri="{FF2B5EF4-FFF2-40B4-BE49-F238E27FC236}">
                <a16:creationId xmlns:a16="http://schemas.microsoft.com/office/drawing/2014/main" id="{9D7C85B1-DB11-854B-9A17-11BBEA64DC37}"/>
              </a:ext>
            </a:extLst>
          </p:cNvPr>
          <p:cNvSpPr txBox="1"/>
          <p:nvPr/>
        </p:nvSpPr>
        <p:spPr>
          <a:xfrm>
            <a:off x="5266734" y="2641072"/>
            <a:ext cx="3708971" cy="2623820"/>
          </a:xfrm>
          <a:prstGeom prst="rect">
            <a:avLst/>
          </a:prstGeom>
          <a:solidFill>
            <a:schemeClr val="lt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void setup()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Serial.begin</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(9600);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void loop()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Serial.print</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analogRead</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(A0));</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Serial.print</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Serial.println</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r>
              <a:rPr lang="en-US" sz="1400" dirty="0" err="1">
                <a:effectLst/>
                <a:latin typeface="Courier New" panose="02070309020205020404" pitchFamily="49" charset="0"/>
                <a:ea typeface="Calibri" panose="020F0502020204030204" pitchFamily="34" charset="0"/>
                <a:cs typeface="Times New Roman" panose="02020603050405020304" pitchFamily="18" charset="0"/>
              </a:rPr>
              <a:t>analogRead</a:t>
            </a:r>
            <a:r>
              <a:rPr lang="en-US" sz="1400" dirty="0">
                <a:effectLst/>
                <a:latin typeface="Courier New" panose="02070309020205020404" pitchFamily="49" charset="0"/>
                <a:ea typeface="Calibri" panose="020F0502020204030204" pitchFamily="34" charset="0"/>
                <a:cs typeface="Times New Roman" panose="02020603050405020304" pitchFamily="18" charset="0"/>
              </a:rPr>
              <a:t>(A1));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  delay(200);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Courier New" panose="02070309020205020404" pitchFamily="49" charset="0"/>
                <a:ea typeface="Calibri" panose="020F0502020204030204" pitchFamily="34" charset="0"/>
                <a:cs typeface="Times New Roman" panose="02020603050405020304" pitchFamily="18" charset="0"/>
              </a:rPr>
              <a: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9" name="Picture 18" descr="A picture containing text, whiteboard&#10;&#10;Description automatically generated">
            <a:extLst>
              <a:ext uri="{FF2B5EF4-FFF2-40B4-BE49-F238E27FC236}">
                <a16:creationId xmlns:a16="http://schemas.microsoft.com/office/drawing/2014/main" id="{84BEB2D3-484E-2249-B0F3-0BDB5A5B4638}"/>
              </a:ext>
            </a:extLst>
          </p:cNvPr>
          <p:cNvPicPr/>
          <p:nvPr/>
        </p:nvPicPr>
        <p:blipFill>
          <a:blip r:embed="rId2">
            <a:extLst>
              <a:ext uri="{BEBA8EAE-BF5A-486C-A8C5-ECC9F3942E4B}">
                <a14:imgProps xmlns:a14="http://schemas.microsoft.com/office/drawing/2010/main">
                  <a14:imgLayer r:embed="rId3">
                    <a14:imgEffect>
                      <a14:sharpenSoften amount="100000"/>
                    </a14:imgEffect>
                    <a14:imgEffect>
                      <a14:saturation sat="0"/>
                    </a14:imgEffect>
                    <a14:imgEffect>
                      <a14:brightnessContrast bright="47000"/>
                    </a14:imgEffect>
                  </a14:imgLayer>
                </a14:imgProps>
              </a:ext>
              <a:ext uri="{28A0092B-C50C-407E-A947-70E740481C1C}">
                <a14:useLocalDpi xmlns:a14="http://schemas.microsoft.com/office/drawing/2010/main" val="0"/>
              </a:ext>
            </a:extLst>
          </a:blip>
          <a:stretch>
            <a:fillRect/>
          </a:stretch>
        </p:blipFill>
        <p:spPr>
          <a:xfrm>
            <a:off x="5742026" y="1137223"/>
            <a:ext cx="3233679" cy="1431316"/>
          </a:xfrm>
          <a:prstGeom prst="rect">
            <a:avLst/>
          </a:prstGeom>
        </p:spPr>
      </p:pic>
    </p:spTree>
    <p:extLst>
      <p:ext uri="{BB962C8B-B14F-4D97-AF65-F5344CB8AC3E}">
        <p14:creationId xmlns:p14="http://schemas.microsoft.com/office/powerpoint/2010/main" val="27423705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0F583-F6F8-124E-B3F7-5B1E8C71291C}"/>
              </a:ext>
            </a:extLst>
          </p:cNvPr>
          <p:cNvSpPr>
            <a:spLocks noGrp="1"/>
          </p:cNvSpPr>
          <p:nvPr>
            <p:ph type="title"/>
          </p:nvPr>
        </p:nvSpPr>
        <p:spPr/>
        <p:txBody>
          <a:bodyPr>
            <a:normAutofit fontScale="90000"/>
          </a:bodyPr>
          <a:lstStyle/>
          <a:p>
            <a:r>
              <a:rPr lang="en-US" dirty="0"/>
              <a:t>Make Arduino analog input jumpers </a:t>
            </a:r>
            <a:br>
              <a:rPr lang="en-US" dirty="0"/>
            </a:br>
            <a:endParaRPr lang="en-US" dirty="0"/>
          </a:p>
        </p:txBody>
      </p:sp>
      <p:sp>
        <p:nvSpPr>
          <p:cNvPr id="3" name="Content Placeholder 2">
            <a:extLst>
              <a:ext uri="{FF2B5EF4-FFF2-40B4-BE49-F238E27FC236}">
                <a16:creationId xmlns:a16="http://schemas.microsoft.com/office/drawing/2014/main" id="{0B92337B-F534-8144-9BCD-078BF3C3AB00}"/>
              </a:ext>
            </a:extLst>
          </p:cNvPr>
          <p:cNvSpPr>
            <a:spLocks noGrp="1"/>
          </p:cNvSpPr>
          <p:nvPr>
            <p:ph idx="1"/>
          </p:nvPr>
        </p:nvSpPr>
        <p:spPr>
          <a:xfrm>
            <a:off x="457200" y="905347"/>
            <a:ext cx="8229600" cy="5220817"/>
          </a:xfrm>
        </p:spPr>
        <p:txBody>
          <a:bodyPr/>
          <a:lstStyle/>
          <a:p>
            <a:r>
              <a:rPr lang="en-US" dirty="0"/>
              <a:t>Cut one end of a couple of jumper wires</a:t>
            </a:r>
          </a:p>
          <a:p>
            <a:r>
              <a:rPr lang="en-US" dirty="0"/>
              <a:t>Strip 1/8” of wire and solder to a short lead of a 10k resistor</a:t>
            </a:r>
          </a:p>
          <a:p>
            <a:r>
              <a:rPr lang="en-US" dirty="0"/>
              <a:t>Cut the other end of the resistor ~1/2” to fit in the breadboard</a:t>
            </a:r>
          </a:p>
          <a:p>
            <a:r>
              <a:rPr lang="en-US" dirty="0"/>
              <a:t>Think of these analogous to (1x) oscilloscope probes</a:t>
            </a:r>
          </a:p>
          <a:p>
            <a:r>
              <a:rPr lang="en-US" dirty="0"/>
              <a:t>Remember to connect </a:t>
            </a:r>
            <a:br>
              <a:rPr lang="en-US" dirty="0"/>
            </a:br>
            <a:r>
              <a:rPr lang="en-US" dirty="0"/>
              <a:t>Arduino analog inputs </a:t>
            </a:r>
            <a:br>
              <a:rPr lang="en-US" dirty="0"/>
            </a:br>
            <a:r>
              <a:rPr lang="en-US" dirty="0"/>
              <a:t>only using these </a:t>
            </a:r>
            <a:br>
              <a:rPr lang="en-US" dirty="0"/>
            </a:br>
            <a:r>
              <a:rPr lang="en-US" dirty="0"/>
              <a:t>“probes”</a:t>
            </a:r>
          </a:p>
          <a:p>
            <a:endParaRPr lang="en-US" dirty="0"/>
          </a:p>
        </p:txBody>
      </p:sp>
      <p:pic>
        <p:nvPicPr>
          <p:cNvPr id="4" name="Picture 3">
            <a:extLst>
              <a:ext uri="{FF2B5EF4-FFF2-40B4-BE49-F238E27FC236}">
                <a16:creationId xmlns:a16="http://schemas.microsoft.com/office/drawing/2014/main" id="{6174CFBF-E66B-5944-A3E0-BA6608F8E0A4}"/>
              </a:ext>
            </a:extLst>
          </p:cNvPr>
          <p:cNvPicPr>
            <a:picLocks noChangeAspect="1"/>
          </p:cNvPicPr>
          <p:nvPr/>
        </p:nvPicPr>
        <p:blipFill>
          <a:blip r:embed="rId2"/>
          <a:stretch>
            <a:fillRect/>
          </a:stretch>
        </p:blipFill>
        <p:spPr>
          <a:xfrm>
            <a:off x="3821986" y="3139386"/>
            <a:ext cx="5226103" cy="3612972"/>
          </a:xfrm>
          <a:prstGeom prst="rect">
            <a:avLst/>
          </a:prstGeom>
        </p:spPr>
      </p:pic>
    </p:spTree>
    <p:extLst>
      <p:ext uri="{BB962C8B-B14F-4D97-AF65-F5344CB8AC3E}">
        <p14:creationId xmlns:p14="http://schemas.microsoft.com/office/powerpoint/2010/main" val="23961750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Reports &amp; Quiz</a:t>
            </a:r>
          </a:p>
        </p:txBody>
      </p:sp>
      <p:sp>
        <p:nvSpPr>
          <p:cNvPr id="3" name="Content Placeholder 2"/>
          <p:cNvSpPr>
            <a:spLocks noGrp="1"/>
          </p:cNvSpPr>
          <p:nvPr>
            <p:ph idx="1"/>
          </p:nvPr>
        </p:nvSpPr>
        <p:spPr/>
        <p:txBody>
          <a:bodyPr/>
          <a:lstStyle/>
          <a:p>
            <a:r>
              <a:rPr lang="en-US" sz="2400" dirty="0"/>
              <a:t>I heard </a:t>
            </a:r>
            <a:r>
              <a:rPr lang="en-US" sz="2400" dirty="0" err="1"/>
              <a:t>Niel</a:t>
            </a:r>
            <a:r>
              <a:rPr lang="en-US" sz="2400" dirty="0"/>
              <a:t> </a:t>
            </a:r>
            <a:r>
              <a:rPr lang="en-US" sz="2400" dirty="0" err="1"/>
              <a:t>DeGrasse</a:t>
            </a:r>
            <a:r>
              <a:rPr lang="en-US" sz="2400" dirty="0"/>
              <a:t> Tyson on NPR’s “Wait-wait don’t tell me”. He missed 2 of 3 questions, to which the moderator said, “Since I knew these answers and the worlds smartest man didn’t, that makes me smarter, and by default, I’m the worlds smartest man”. Tyson replied, “Well from my perspective I learned 2 new things today. If I knew all the answers, then it wouldn’t have been as interesting”</a:t>
            </a:r>
          </a:p>
          <a:p>
            <a:r>
              <a:rPr lang="en-US" sz="2400" dirty="0"/>
              <a:t>Don’t feel at all bad about missing points – that just means you’re learning </a:t>
            </a:r>
            <a:r>
              <a:rPr lang="is-IS" sz="2400" dirty="0"/>
              <a:t>… </a:t>
            </a:r>
          </a:p>
          <a:p>
            <a:endParaRPr lang="is-IS" sz="2400" dirty="0"/>
          </a:p>
          <a:p>
            <a:r>
              <a:rPr lang="is-IS" sz="2400" dirty="0"/>
              <a:t>I posted another sample lab report for an LED night light.</a:t>
            </a:r>
          </a:p>
          <a:p>
            <a:r>
              <a:rPr lang="is-IS" sz="2400" dirty="0"/>
              <a:t>Reminder: Quiz on Canvas</a:t>
            </a:r>
            <a:endParaRPr lang="en-US" sz="2400" dirty="0"/>
          </a:p>
          <a:p>
            <a:pPr lvl="1"/>
            <a:endParaRPr lang="en-US" sz="2000" dirty="0"/>
          </a:p>
          <a:p>
            <a:endParaRPr lang="en-US" sz="2400" dirty="0"/>
          </a:p>
        </p:txBody>
      </p:sp>
    </p:spTree>
    <p:extLst>
      <p:ext uri="{BB962C8B-B14F-4D97-AF65-F5344CB8AC3E}">
        <p14:creationId xmlns:p14="http://schemas.microsoft.com/office/powerpoint/2010/main" val="949629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1D066-5167-A64E-9E7A-C008F5C448FD}"/>
              </a:ext>
            </a:extLst>
          </p:cNvPr>
          <p:cNvSpPr>
            <a:spLocks noGrp="1"/>
          </p:cNvSpPr>
          <p:nvPr>
            <p:ph type="title"/>
          </p:nvPr>
        </p:nvSpPr>
        <p:spPr/>
        <p:txBody>
          <a:bodyPr>
            <a:normAutofit fontScale="90000"/>
          </a:bodyPr>
          <a:lstStyle/>
          <a:p>
            <a:r>
              <a:rPr lang="en-US" dirty="0"/>
              <a:t>Arduinos are </a:t>
            </a:r>
            <a:r>
              <a:rPr lang="en-US" strike="sngStrike" dirty="0"/>
              <a:t>cheap</a:t>
            </a:r>
            <a:r>
              <a:rPr lang="en-US" dirty="0"/>
              <a:t> awesome microcontrollers</a:t>
            </a:r>
          </a:p>
        </p:txBody>
      </p:sp>
      <p:sp>
        <p:nvSpPr>
          <p:cNvPr id="3" name="Content Placeholder 2">
            <a:extLst>
              <a:ext uri="{FF2B5EF4-FFF2-40B4-BE49-F238E27FC236}">
                <a16:creationId xmlns:a16="http://schemas.microsoft.com/office/drawing/2014/main" id="{8BCCEC15-3D97-574B-A523-8F133B34CDAC}"/>
              </a:ext>
            </a:extLst>
          </p:cNvPr>
          <p:cNvSpPr>
            <a:spLocks noGrp="1"/>
          </p:cNvSpPr>
          <p:nvPr>
            <p:ph idx="1"/>
          </p:nvPr>
        </p:nvSpPr>
        <p:spPr/>
        <p:txBody>
          <a:bodyPr/>
          <a:lstStyle/>
          <a:p>
            <a:r>
              <a:rPr lang="en-US" dirty="0">
                <a:hlinkClick r:id="rId2"/>
              </a:rPr>
              <a:t>www.arduino.cc</a:t>
            </a:r>
            <a:r>
              <a:rPr lang="en-US" dirty="0"/>
              <a:t> – go to the Software -&gt; Download page and download and install the IDE (integrated development environment) for your computer</a:t>
            </a:r>
          </a:p>
          <a:p>
            <a:pPr lvl="1"/>
            <a:r>
              <a:rPr lang="en-US" dirty="0"/>
              <a:t>That’s the easy part of the battle to get your computer to talk to your Arduino … more to come</a:t>
            </a:r>
          </a:p>
          <a:p>
            <a:r>
              <a:rPr lang="en-US" dirty="0"/>
              <a:t>Background: what’s a microcontroller? How does it differ from a microcomputer, like a laptop or a Raspberry pi (</a:t>
            </a:r>
            <a:r>
              <a:rPr lang="en-US" dirty="0">
                <a:hlinkClick r:id="rId3"/>
              </a:rPr>
              <a:t>https://www.raspberrypi.org</a:t>
            </a:r>
            <a:r>
              <a:rPr lang="en-US" dirty="0"/>
              <a:t>)?</a:t>
            </a:r>
          </a:p>
          <a:p>
            <a:endParaRPr lang="en-US" dirty="0"/>
          </a:p>
        </p:txBody>
      </p:sp>
    </p:spTree>
    <p:extLst>
      <p:ext uri="{BB962C8B-B14F-4D97-AF65-F5344CB8AC3E}">
        <p14:creationId xmlns:p14="http://schemas.microsoft.com/office/powerpoint/2010/main" val="32805056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Reports</a:t>
            </a:r>
          </a:p>
        </p:txBody>
      </p:sp>
      <p:sp>
        <p:nvSpPr>
          <p:cNvPr id="3" name="Content Placeholder 2"/>
          <p:cNvSpPr>
            <a:spLocks noGrp="1"/>
          </p:cNvSpPr>
          <p:nvPr>
            <p:ph idx="1"/>
          </p:nvPr>
        </p:nvSpPr>
        <p:spPr/>
        <p:txBody>
          <a:bodyPr>
            <a:normAutofit lnSpcReduction="10000"/>
          </a:bodyPr>
          <a:lstStyle/>
          <a:p>
            <a:r>
              <a:rPr lang="en-US" sz="2000" dirty="0"/>
              <a:t>This formal style isn’t natural and isn’t a blog, but you’ll be well served to learn this form of technical writing </a:t>
            </a:r>
            <a:r>
              <a:rPr lang="is-IS" sz="2000" dirty="0"/>
              <a:t>…</a:t>
            </a:r>
            <a:endParaRPr lang="en-US" sz="2000" dirty="0"/>
          </a:p>
          <a:p>
            <a:r>
              <a:rPr lang="en-US" sz="2000" dirty="0"/>
              <a:t>Past tense (because you already did it)</a:t>
            </a:r>
          </a:p>
          <a:p>
            <a:r>
              <a:rPr lang="en-US" sz="2000" dirty="0"/>
              <a:t> It should tell a story: Objective (why) </a:t>
            </a:r>
            <a:r>
              <a:rPr lang="en-US" sz="2000" dirty="0">
                <a:sym typeface="Wingdings"/>
              </a:rPr>
              <a:t> Methods (how)  Results (what happened)  Discussion (what it means, did it answer the original “why”?)  Conclusions (meta-lessons &amp; generalizations)</a:t>
            </a:r>
          </a:p>
          <a:p>
            <a:r>
              <a:rPr lang="en-US" sz="2000" dirty="0">
                <a:sym typeface="Wingdings"/>
              </a:rPr>
              <a:t>Liberally use schematics, graphs, photos, </a:t>
            </a:r>
            <a:r>
              <a:rPr lang="is-IS" sz="2000" dirty="0">
                <a:sym typeface="Wingdings"/>
              </a:rPr>
              <a:t>… (picture = 1000 words)</a:t>
            </a:r>
          </a:p>
          <a:p>
            <a:pPr lvl="1"/>
            <a:r>
              <a:rPr lang="en-US" sz="1800" dirty="0">
                <a:sym typeface="Wingdings"/>
              </a:rPr>
              <a:t>Tweak your photos (crop, brightness, sharpness, saturation, …)</a:t>
            </a:r>
          </a:p>
          <a:p>
            <a:pPr lvl="1"/>
            <a:r>
              <a:rPr lang="is-IS" sz="1800" dirty="0">
                <a:sym typeface="Wingdings"/>
              </a:rPr>
              <a:t>Cut figures from data sheets (footnote URL </a:t>
            </a:r>
            <a:r>
              <a:rPr lang="is-IS" sz="1800" dirty="0">
                <a:solidFill>
                  <a:srgbClr val="FF0000"/>
                </a:solidFill>
                <a:sym typeface="Wingdings"/>
              </a:rPr>
              <a:t>references</a:t>
            </a:r>
            <a:r>
              <a:rPr lang="is-IS" sz="1800" dirty="0">
                <a:sym typeface="Wingdings"/>
              </a:rPr>
              <a:t>)</a:t>
            </a:r>
          </a:p>
          <a:p>
            <a:pPr lvl="1"/>
            <a:r>
              <a:rPr lang="is-IS" sz="1800" dirty="0">
                <a:sym typeface="Wingdings"/>
              </a:rPr>
              <a:t>Manage dead space </a:t>
            </a:r>
            <a:endParaRPr lang="en-US" sz="1800" dirty="0">
              <a:sym typeface="Wingdings"/>
            </a:endParaRPr>
          </a:p>
          <a:p>
            <a:r>
              <a:rPr lang="en-US" sz="2000" dirty="0">
                <a:sym typeface="Wingdings"/>
              </a:rPr>
              <a:t>Who’s your audience? Usually, it’s your boss …</a:t>
            </a:r>
          </a:p>
          <a:p>
            <a:pPr lvl="1"/>
            <a:r>
              <a:rPr lang="en-US" sz="1600" dirty="0">
                <a:sym typeface="Wingdings"/>
              </a:rPr>
              <a:t>It should be easy to find specific info without reading everything … </a:t>
            </a:r>
          </a:p>
          <a:p>
            <a:r>
              <a:rPr lang="en-US" sz="2000" dirty="0">
                <a:sym typeface="Wingdings"/>
              </a:rPr>
              <a:t>As you write, what if you find you’re missing data??</a:t>
            </a:r>
          </a:p>
          <a:p>
            <a:r>
              <a:rPr lang="en-US" sz="2000" dirty="0">
                <a:sym typeface="Wingdings"/>
              </a:rPr>
              <a:t>How many data points are necessary?</a:t>
            </a:r>
          </a:p>
          <a:p>
            <a:r>
              <a:rPr lang="en-US" sz="2000" dirty="0">
                <a:sym typeface="Wingdings"/>
              </a:rPr>
              <a:t>What if some data is wrong or suspect? What about silly mistakes?</a:t>
            </a:r>
          </a:p>
          <a:p>
            <a:endParaRPr lang="en-US" sz="2000" dirty="0"/>
          </a:p>
          <a:p>
            <a:endParaRPr lang="en-US" sz="2000" dirty="0"/>
          </a:p>
        </p:txBody>
      </p:sp>
    </p:spTree>
    <p:extLst>
      <p:ext uri="{BB962C8B-B14F-4D97-AF65-F5344CB8AC3E}">
        <p14:creationId xmlns:p14="http://schemas.microsoft.com/office/powerpoint/2010/main" val="233193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6BF94-185D-FB4B-BAE7-34391EF1C6ED}"/>
              </a:ext>
            </a:extLst>
          </p:cNvPr>
          <p:cNvSpPr>
            <a:spLocks noGrp="1"/>
          </p:cNvSpPr>
          <p:nvPr>
            <p:ph type="title"/>
          </p:nvPr>
        </p:nvSpPr>
        <p:spPr/>
        <p:txBody>
          <a:bodyPr/>
          <a:lstStyle/>
          <a:p>
            <a:r>
              <a:rPr lang="en-US" dirty="0"/>
              <a:t>More common issues</a:t>
            </a:r>
          </a:p>
        </p:txBody>
      </p:sp>
      <p:sp>
        <p:nvSpPr>
          <p:cNvPr id="3" name="Content Placeholder 2">
            <a:extLst>
              <a:ext uri="{FF2B5EF4-FFF2-40B4-BE49-F238E27FC236}">
                <a16:creationId xmlns:a16="http://schemas.microsoft.com/office/drawing/2014/main" id="{A4D7B916-352D-FD4F-B7C1-7DE47E04E351}"/>
              </a:ext>
            </a:extLst>
          </p:cNvPr>
          <p:cNvSpPr>
            <a:spLocks noGrp="1"/>
          </p:cNvSpPr>
          <p:nvPr>
            <p:ph idx="1"/>
          </p:nvPr>
        </p:nvSpPr>
        <p:spPr>
          <a:xfrm>
            <a:off x="457200" y="1389760"/>
            <a:ext cx="8229600" cy="4525963"/>
          </a:xfrm>
        </p:spPr>
        <p:txBody>
          <a:bodyPr>
            <a:normAutofit fontScale="92500" lnSpcReduction="10000"/>
          </a:bodyPr>
          <a:lstStyle/>
          <a:p>
            <a:r>
              <a:rPr lang="en-US" sz="2400" dirty="0"/>
              <a:t>Significant figures … </a:t>
            </a:r>
          </a:p>
          <a:p>
            <a:pPr lvl="1"/>
            <a:r>
              <a:rPr lang="en-US" sz="2000" dirty="0"/>
              <a:t>The voltmeter keeps jumping around … what value do I record?</a:t>
            </a:r>
          </a:p>
          <a:p>
            <a:pPr lvl="1"/>
            <a:r>
              <a:rPr lang="en-US" sz="2000" dirty="0" err="1"/>
              <a:t>Rth</a:t>
            </a:r>
            <a:r>
              <a:rPr lang="en-US" sz="2000" dirty="0"/>
              <a:t> = (Vth-</a:t>
            </a:r>
            <a:r>
              <a:rPr lang="en-US" sz="2000" dirty="0" err="1"/>
              <a:t>Vr</a:t>
            </a:r>
            <a:r>
              <a:rPr lang="en-US" sz="2000" dirty="0"/>
              <a:t>)/</a:t>
            </a:r>
            <a:r>
              <a:rPr lang="en-US" sz="2000" dirty="0" err="1"/>
              <a:t>i</a:t>
            </a:r>
            <a:r>
              <a:rPr lang="en-US" sz="2000" dirty="0"/>
              <a:t> – if Vth=12.20 and </a:t>
            </a:r>
            <a:r>
              <a:rPr lang="en-US" sz="2000" dirty="0" err="1"/>
              <a:t>Vr</a:t>
            </a:r>
            <a:r>
              <a:rPr lang="en-US" sz="2000" dirty="0"/>
              <a:t> = 12.19, then how many significant figs can </a:t>
            </a:r>
            <a:r>
              <a:rPr lang="en-US" sz="2000" dirty="0" err="1"/>
              <a:t>Rth</a:t>
            </a:r>
            <a:r>
              <a:rPr lang="en-US" sz="2000" dirty="0"/>
              <a:t> have? </a:t>
            </a:r>
          </a:p>
          <a:p>
            <a:r>
              <a:rPr lang="en-US" sz="2400" dirty="0"/>
              <a:t>How much does the LED nightlight cost per month and what should be done to reduce the cost? </a:t>
            </a:r>
          </a:p>
          <a:p>
            <a:pPr lvl="1"/>
            <a:r>
              <a:rPr lang="en-US" sz="2000" dirty="0"/>
              <a:t>Power = VI, we </a:t>
            </a:r>
            <a:r>
              <a:rPr lang="en-US" sz="2000"/>
              <a:t>pay ~$.30/</a:t>
            </a:r>
            <a:r>
              <a:rPr lang="en-US" sz="2000" dirty="0"/>
              <a:t>kWh for energy = power * time</a:t>
            </a:r>
          </a:p>
          <a:p>
            <a:pPr lvl="1"/>
            <a:r>
              <a:rPr lang="en-US" sz="2000" dirty="0"/>
              <a:t>Include your equations (best in the Methods section)</a:t>
            </a:r>
          </a:p>
          <a:p>
            <a:r>
              <a:rPr lang="en-US" sz="2400" dirty="0"/>
              <a:t>Why is Vth always &gt; the rated voltage? </a:t>
            </a:r>
          </a:p>
          <a:p>
            <a:r>
              <a:rPr lang="en-US" sz="2400" dirty="0"/>
              <a:t>Avoid vague statements (and wrong ones)</a:t>
            </a:r>
          </a:p>
          <a:p>
            <a:pPr lvl="1"/>
            <a:r>
              <a:rPr lang="en-US" sz="2000" dirty="0"/>
              <a:t>Is the LED’s I-V curve exponential? It is </a:t>
            </a:r>
            <a:r>
              <a:rPr lang="en-US" sz="2000" i="1" dirty="0"/>
              <a:t>very </a:t>
            </a:r>
            <a:r>
              <a:rPr lang="en-US" sz="2000" dirty="0"/>
              <a:t>steep (vague is better than wrong)</a:t>
            </a:r>
          </a:p>
          <a:p>
            <a:r>
              <a:rPr lang="en-US" sz="2400" dirty="0"/>
              <a:t>Schematic conventions … lowest voltage at bottom</a:t>
            </a:r>
          </a:p>
        </p:txBody>
      </p:sp>
    </p:spTree>
    <p:extLst>
      <p:ext uri="{BB962C8B-B14F-4D97-AF65-F5344CB8AC3E}">
        <p14:creationId xmlns:p14="http://schemas.microsoft.com/office/powerpoint/2010/main" val="2135129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2C5DB-FED4-C547-9F55-D1A0F6D6D0A1}"/>
              </a:ext>
            </a:extLst>
          </p:cNvPr>
          <p:cNvSpPr>
            <a:spLocks noGrp="1"/>
          </p:cNvSpPr>
          <p:nvPr>
            <p:ph type="title"/>
          </p:nvPr>
        </p:nvSpPr>
        <p:spPr/>
        <p:txBody>
          <a:bodyPr/>
          <a:lstStyle/>
          <a:p>
            <a:r>
              <a:rPr lang="en-US" dirty="0"/>
              <a:t>Details matter …</a:t>
            </a:r>
          </a:p>
        </p:txBody>
      </p:sp>
      <p:sp>
        <p:nvSpPr>
          <p:cNvPr id="3" name="Content Placeholder 2">
            <a:extLst>
              <a:ext uri="{FF2B5EF4-FFF2-40B4-BE49-F238E27FC236}">
                <a16:creationId xmlns:a16="http://schemas.microsoft.com/office/drawing/2014/main" id="{0E5FD879-A2F1-8F41-AC11-066762374116}"/>
              </a:ext>
            </a:extLst>
          </p:cNvPr>
          <p:cNvSpPr>
            <a:spLocks noGrp="1"/>
          </p:cNvSpPr>
          <p:nvPr>
            <p:ph idx="1"/>
          </p:nvPr>
        </p:nvSpPr>
        <p:spPr>
          <a:xfrm>
            <a:off x="457200" y="1600200"/>
            <a:ext cx="8534400" cy="4525963"/>
          </a:xfrm>
        </p:spPr>
        <p:txBody>
          <a:bodyPr>
            <a:normAutofit fontScale="92500" lnSpcReduction="10000"/>
          </a:bodyPr>
          <a:lstStyle/>
          <a:p>
            <a:r>
              <a:rPr lang="en-US" sz="2400" dirty="0"/>
              <a:t>How many little (or not so little) mistakes do you want your boss to find in your work?</a:t>
            </a:r>
          </a:p>
          <a:p>
            <a:pPr lvl="1"/>
            <a:r>
              <a:rPr lang="en-US" sz="2000" dirty="0"/>
              <a:t>How much are you willing to work to find them first? E.g., proofread?</a:t>
            </a:r>
          </a:p>
          <a:p>
            <a:r>
              <a:rPr lang="en-US" sz="2400" dirty="0"/>
              <a:t>Also pay attention to the big picture … Is your report </a:t>
            </a:r>
          </a:p>
          <a:p>
            <a:pPr lvl="1"/>
            <a:r>
              <a:rPr lang="en-US" sz="2000" i="1" dirty="0"/>
              <a:t>Pleasant</a:t>
            </a:r>
            <a:r>
              <a:rPr lang="en-US" sz="2000" dirty="0"/>
              <a:t> to look at (aesthetics matter)</a:t>
            </a:r>
          </a:p>
          <a:p>
            <a:pPr lvl="1"/>
            <a:r>
              <a:rPr lang="en-US" sz="2000" dirty="0"/>
              <a:t>Easy to navigate (e.g., how hard is it to jump to the Discussion if I trust you and don’t care to read your Methods or Results?)</a:t>
            </a:r>
          </a:p>
          <a:p>
            <a:pPr lvl="1"/>
            <a:r>
              <a:rPr lang="en-US" sz="2000" dirty="0"/>
              <a:t>Is it complete (e.g., if you make a statement late in Discussion that your LED nightlight will cost $2/month, have you added the equations or assumptions behind that to the Methods, or as a footnote, …)? </a:t>
            </a:r>
          </a:p>
          <a:p>
            <a:endParaRPr lang="en-US" sz="2400" dirty="0"/>
          </a:p>
          <a:p>
            <a:r>
              <a:rPr lang="en-US" sz="2400" dirty="0"/>
              <a:t>Think about how much a lab report reveals about you … </a:t>
            </a:r>
          </a:p>
          <a:p>
            <a:pPr lvl="1"/>
            <a:r>
              <a:rPr lang="en-US" sz="2000" i="1" dirty="0"/>
              <a:t>Is it just a damn homework assignment?</a:t>
            </a:r>
          </a:p>
          <a:p>
            <a:pPr lvl="1"/>
            <a:r>
              <a:rPr lang="en-US" sz="2000" i="1" dirty="0"/>
              <a:t>Is it a window into your psyche and soul?  </a:t>
            </a:r>
            <a:r>
              <a:rPr lang="en-US" sz="2000" dirty="0"/>
              <a:t>(I told you this class goes deep!)</a:t>
            </a:r>
            <a:endParaRPr lang="en-US" sz="2000" i="1" dirty="0"/>
          </a:p>
        </p:txBody>
      </p:sp>
    </p:spTree>
    <p:extLst>
      <p:ext uri="{BB962C8B-B14F-4D97-AF65-F5344CB8AC3E}">
        <p14:creationId xmlns:p14="http://schemas.microsoft.com/office/powerpoint/2010/main" val="3476764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3217A-E340-204C-8349-DC9F1EB9167A}"/>
              </a:ext>
            </a:extLst>
          </p:cNvPr>
          <p:cNvSpPr>
            <a:spLocks noGrp="1"/>
          </p:cNvSpPr>
          <p:nvPr>
            <p:ph type="title"/>
          </p:nvPr>
        </p:nvSpPr>
        <p:spPr/>
        <p:txBody>
          <a:bodyPr/>
          <a:lstStyle/>
          <a:p>
            <a:r>
              <a:rPr lang="en-US" dirty="0"/>
              <a:t>Resistor I-V curves</a:t>
            </a:r>
          </a:p>
        </p:txBody>
      </p:sp>
      <p:sp>
        <p:nvSpPr>
          <p:cNvPr id="3" name="Content Placeholder 2">
            <a:extLst>
              <a:ext uri="{FF2B5EF4-FFF2-40B4-BE49-F238E27FC236}">
                <a16:creationId xmlns:a16="http://schemas.microsoft.com/office/drawing/2014/main" id="{6224EEA6-0768-AB45-8ACB-3A9138CCADF7}"/>
              </a:ext>
            </a:extLst>
          </p:cNvPr>
          <p:cNvSpPr>
            <a:spLocks noGrp="1"/>
          </p:cNvSpPr>
          <p:nvPr>
            <p:ph idx="1"/>
          </p:nvPr>
        </p:nvSpPr>
        <p:spPr/>
        <p:txBody>
          <a:bodyPr/>
          <a:lstStyle/>
          <a:p>
            <a:r>
              <a:rPr lang="en-US" sz="2400" dirty="0"/>
              <a:t>I forgot to ask you to measure resistor I-V curves </a:t>
            </a:r>
          </a:p>
          <a:p>
            <a:r>
              <a:rPr lang="en-US" sz="2400" dirty="0"/>
              <a:t>What’s your hypothesis?</a:t>
            </a:r>
          </a:p>
          <a:p>
            <a:r>
              <a:rPr lang="en-US" sz="2400" dirty="0"/>
              <a:t>It’s easy to do – just replace the LED with a resistor – right?</a:t>
            </a:r>
          </a:p>
          <a:p>
            <a:pPr lvl="1"/>
            <a:r>
              <a:rPr lang="en-US" sz="2000" dirty="0"/>
              <a:t>What value(s) of R? </a:t>
            </a:r>
          </a:p>
          <a:p>
            <a:pPr lvl="1"/>
            <a:r>
              <a:rPr lang="en-US" sz="2000" dirty="0"/>
              <a:t>R1=1K and R are voltage dividers, and </a:t>
            </a:r>
            <a:br>
              <a:rPr lang="en-US" sz="2000" dirty="0"/>
            </a:br>
            <a:r>
              <a:rPr lang="en-US" sz="2000" dirty="0"/>
              <a:t>we don’t want AIN0 &gt; Vref~4.5V so</a:t>
            </a:r>
            <a:br>
              <a:rPr lang="en-US" sz="2000" dirty="0"/>
            </a:br>
            <a:r>
              <a:rPr lang="en-US" sz="2000" dirty="0"/>
              <a:t>4.5=12*</a:t>
            </a:r>
            <a:r>
              <a:rPr lang="en-US" sz="2000" dirty="0" err="1"/>
              <a:t>R</a:t>
            </a:r>
            <a:r>
              <a:rPr lang="en-US" sz="2000" baseline="-25000" dirty="0" err="1"/>
              <a:t>max</a:t>
            </a:r>
            <a:r>
              <a:rPr lang="en-US" sz="2000" dirty="0"/>
              <a:t>/(R</a:t>
            </a:r>
            <a:r>
              <a:rPr lang="en-US" sz="2000" baseline="-25000" dirty="0"/>
              <a:t>max</a:t>
            </a:r>
            <a:r>
              <a:rPr lang="en-US" sz="2000" dirty="0"/>
              <a:t>+1K)  </a:t>
            </a:r>
          </a:p>
          <a:p>
            <a:pPr lvl="1"/>
            <a:r>
              <a:rPr lang="en-US" sz="2000" dirty="0"/>
              <a:t>Do we have to solve that or can </a:t>
            </a:r>
            <a:br>
              <a:rPr lang="en-US" sz="2000" dirty="0"/>
            </a:br>
            <a:r>
              <a:rPr lang="en-US" sz="2000" dirty="0"/>
              <a:t>we just guess … </a:t>
            </a:r>
          </a:p>
          <a:p>
            <a:pPr lvl="1"/>
            <a:r>
              <a:rPr lang="en-US" sz="2000" dirty="0"/>
              <a:t>Is 1K too big? </a:t>
            </a:r>
          </a:p>
          <a:p>
            <a:pPr lvl="1"/>
            <a:r>
              <a:rPr lang="en-US" sz="2000" dirty="0"/>
              <a:t>500</a:t>
            </a:r>
            <a:r>
              <a:rPr lang="en-US" sz="2000" dirty="0">
                <a:latin typeface="Symbol" pitchFamily="2" charset="2"/>
              </a:rPr>
              <a:t>W</a:t>
            </a:r>
            <a:r>
              <a:rPr lang="en-US" sz="2000" dirty="0"/>
              <a:t> / (500</a:t>
            </a:r>
            <a:r>
              <a:rPr lang="en-US" sz="2000" dirty="0">
                <a:latin typeface="Symbol" pitchFamily="2" charset="2"/>
              </a:rPr>
              <a:t>W</a:t>
            </a:r>
            <a:r>
              <a:rPr lang="en-US" sz="2000" dirty="0"/>
              <a:t>+1K</a:t>
            </a:r>
            <a:r>
              <a:rPr lang="en-US" sz="2000" dirty="0">
                <a:latin typeface="Symbol" pitchFamily="2" charset="2"/>
              </a:rPr>
              <a:t>W</a:t>
            </a:r>
            <a:r>
              <a:rPr lang="en-US" sz="2000" dirty="0"/>
              <a:t>) = 1/(1+2) = 1/3 of 12V=4V works, so less than 500</a:t>
            </a:r>
            <a:r>
              <a:rPr lang="en-US" sz="2000" dirty="0">
                <a:latin typeface="Symbol" pitchFamily="2" charset="2"/>
              </a:rPr>
              <a:t>W</a:t>
            </a:r>
            <a:r>
              <a:rPr lang="en-US" sz="2000" dirty="0"/>
              <a:t> is fine</a:t>
            </a:r>
          </a:p>
          <a:p>
            <a:pPr lvl="1"/>
            <a:endParaRPr lang="en-US" sz="2000" dirty="0"/>
          </a:p>
        </p:txBody>
      </p:sp>
      <p:pic>
        <p:nvPicPr>
          <p:cNvPr id="4" name="Picture 3">
            <a:extLst>
              <a:ext uri="{FF2B5EF4-FFF2-40B4-BE49-F238E27FC236}">
                <a16:creationId xmlns:a16="http://schemas.microsoft.com/office/drawing/2014/main" id="{9157A080-2737-DD41-B935-1425FC189082}"/>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100000"/>
                    </a14:imgEffect>
                    <a14:imgEffect>
                      <a14:brightnessContrast bright="17000" contrast="40000"/>
                    </a14:imgEffect>
                  </a14:imgLayer>
                </a14:imgProps>
              </a:ext>
            </a:extLst>
          </a:blip>
          <a:stretch>
            <a:fillRect/>
          </a:stretch>
        </p:blipFill>
        <p:spPr>
          <a:xfrm>
            <a:off x="5181600" y="2971800"/>
            <a:ext cx="3683000" cy="1549400"/>
          </a:xfrm>
          <a:prstGeom prst="rect">
            <a:avLst/>
          </a:prstGeom>
        </p:spPr>
      </p:pic>
    </p:spTree>
    <p:extLst>
      <p:ext uri="{BB962C8B-B14F-4D97-AF65-F5344CB8AC3E}">
        <p14:creationId xmlns:p14="http://schemas.microsoft.com/office/powerpoint/2010/main" val="153348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72396-4525-3947-B12F-CE0D4FF19726}"/>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7092B09E-33A0-594B-AB6E-F15C1D56C609}"/>
              </a:ext>
            </a:extLst>
          </p:cNvPr>
          <p:cNvSpPr>
            <a:spLocks noGrp="1"/>
          </p:cNvSpPr>
          <p:nvPr>
            <p:ph idx="1"/>
          </p:nvPr>
        </p:nvSpPr>
        <p:spPr/>
        <p:txBody>
          <a:bodyPr/>
          <a:lstStyle/>
          <a:p>
            <a:r>
              <a:rPr lang="en-US" sz="2400" dirty="0"/>
              <a:t>Recycle the analysis from before: </a:t>
            </a:r>
          </a:p>
          <a:p>
            <a:pPr marL="0" indent="0">
              <a:buNone/>
            </a:pPr>
            <a:r>
              <a:rPr lang="en-US" sz="1600" dirty="0">
                <a:latin typeface="Courier New" panose="02070309020205020404" pitchFamily="49" charset="0"/>
                <a:cs typeface="Courier New" panose="02070309020205020404" pitchFamily="49" charset="0"/>
              </a:rPr>
              <a:t>&gt;&gt; </a:t>
            </a:r>
            <a:r>
              <a:rPr lang="en-US" sz="1600" dirty="0" err="1">
                <a:latin typeface="Courier New" panose="02070309020205020404" pitchFamily="49" charset="0"/>
                <a:cs typeface="Courier New" panose="02070309020205020404" pitchFamily="49" charset="0"/>
              </a:rPr>
              <a:t>Vd</a:t>
            </a:r>
            <a:r>
              <a:rPr lang="en-US" sz="1600" dirty="0">
                <a:latin typeface="Courier New" panose="02070309020205020404" pitchFamily="49" charset="0"/>
                <a:cs typeface="Courier New" panose="02070309020205020404" pitchFamily="49" charset="0"/>
              </a:rPr>
              <a:t> = data(:,1)*</a:t>
            </a:r>
            <a:r>
              <a:rPr lang="en-US" sz="1600" dirty="0" err="1">
                <a:latin typeface="Courier New" panose="02070309020205020404" pitchFamily="49" charset="0"/>
                <a:cs typeface="Courier New" panose="02070309020205020404" pitchFamily="49" charset="0"/>
              </a:rPr>
              <a:t>Vref</a:t>
            </a:r>
            <a:r>
              <a:rPr lang="en-US" sz="1600" dirty="0">
                <a:latin typeface="Courier New" panose="02070309020205020404" pitchFamily="49" charset="0"/>
                <a:cs typeface="Courier New" panose="02070309020205020404" pitchFamily="49" charset="0"/>
              </a:rPr>
              <a:t>/1023;</a:t>
            </a:r>
          </a:p>
          <a:p>
            <a:pPr marL="0" indent="0">
              <a:buNone/>
            </a:pPr>
            <a:r>
              <a:rPr lang="en-US" sz="1600" dirty="0">
                <a:latin typeface="Courier New" panose="02070309020205020404" pitchFamily="49" charset="0"/>
                <a:cs typeface="Courier New" panose="02070309020205020404" pitchFamily="49" charset="0"/>
              </a:rPr>
              <a:t>&gt;&gt; </a:t>
            </a:r>
            <a:r>
              <a:rPr lang="en-US" sz="1600" dirty="0" err="1">
                <a:latin typeface="Courier New" panose="02070309020205020404" pitchFamily="49" charset="0"/>
                <a:cs typeface="Courier New" panose="02070309020205020404" pitchFamily="49" charset="0"/>
              </a:rPr>
              <a:t>Vps</a:t>
            </a:r>
            <a:r>
              <a:rPr lang="en-US" sz="1600" dirty="0">
                <a:latin typeface="Courier New" panose="02070309020205020404" pitchFamily="49" charset="0"/>
                <a:cs typeface="Courier New" panose="02070309020205020404" pitchFamily="49" charset="0"/>
              </a:rPr>
              <a:t> = data(:,2)*</a:t>
            </a:r>
            <a:r>
              <a:rPr lang="en-US" sz="1600" dirty="0" err="1">
                <a:latin typeface="Courier New" panose="02070309020205020404" pitchFamily="49" charset="0"/>
                <a:cs typeface="Courier New" panose="02070309020205020404" pitchFamily="49" charset="0"/>
              </a:rPr>
              <a:t>Vref</a:t>
            </a:r>
            <a:r>
              <a:rPr lang="en-US" sz="1600" dirty="0">
                <a:latin typeface="Courier New" panose="02070309020205020404" pitchFamily="49" charset="0"/>
                <a:cs typeface="Courier New" panose="02070309020205020404" pitchFamily="49" charset="0"/>
              </a:rPr>
              <a:t>/1023 *3;</a:t>
            </a:r>
          </a:p>
          <a:p>
            <a:pPr marL="0" indent="0">
              <a:buNone/>
            </a:pPr>
            <a:r>
              <a:rPr lang="en-US" sz="1600" dirty="0">
                <a:latin typeface="Courier New" panose="02070309020205020404" pitchFamily="49" charset="0"/>
                <a:cs typeface="Courier New" panose="02070309020205020404" pitchFamily="49" charset="0"/>
              </a:rPr>
              <a:t>&gt;&gt; id = (</a:t>
            </a:r>
            <a:r>
              <a:rPr lang="en-US" sz="1600" dirty="0" err="1">
                <a:latin typeface="Courier New" panose="02070309020205020404" pitchFamily="49" charset="0"/>
                <a:cs typeface="Courier New" panose="02070309020205020404" pitchFamily="49" charset="0"/>
              </a:rPr>
              <a:t>Vps-Vd</a:t>
            </a:r>
            <a:r>
              <a:rPr lang="en-US" sz="1600" dirty="0">
                <a:latin typeface="Courier New" panose="02070309020205020404" pitchFamily="49" charset="0"/>
                <a:cs typeface="Courier New" panose="02070309020205020404" pitchFamily="49" charset="0"/>
              </a:rPr>
              <a:t>); % mA</a:t>
            </a:r>
          </a:p>
          <a:p>
            <a:pPr marL="0" indent="0">
              <a:buNone/>
            </a:pPr>
            <a:r>
              <a:rPr lang="en-US" sz="1600" dirty="0">
                <a:latin typeface="Courier New" panose="02070309020205020404" pitchFamily="49" charset="0"/>
                <a:cs typeface="Courier New" panose="02070309020205020404" pitchFamily="49" charset="0"/>
              </a:rPr>
              <a:t>&gt;&gt; hold on</a:t>
            </a:r>
          </a:p>
          <a:p>
            <a:pPr marL="0" indent="0">
              <a:buNone/>
            </a:pPr>
            <a:r>
              <a:rPr lang="en-US" sz="1600" dirty="0">
                <a:latin typeface="Courier New" panose="02070309020205020404" pitchFamily="49" charset="0"/>
                <a:cs typeface="Courier New" panose="02070309020205020404" pitchFamily="49" charset="0"/>
              </a:rPr>
              <a:t>&gt;&gt; plot(</a:t>
            </a:r>
            <a:r>
              <a:rPr lang="en-US" sz="1600" dirty="0" err="1">
                <a:latin typeface="Courier New" panose="02070309020205020404" pitchFamily="49" charset="0"/>
                <a:cs typeface="Courier New" panose="02070309020205020404" pitchFamily="49" charset="0"/>
              </a:rPr>
              <a:t>Vd,id</a:t>
            </a:r>
            <a:r>
              <a:rPr lang="en-US" sz="1600" dirty="0">
                <a:latin typeface="Courier New" panose="02070309020205020404" pitchFamily="49" charset="0"/>
                <a:cs typeface="Courier New" panose="02070309020205020404" pitchFamily="49" charset="0"/>
              </a:rPr>
              <a:t>,'.-’) % not a diode but an R this time</a:t>
            </a:r>
          </a:p>
          <a:p>
            <a:r>
              <a:rPr lang="en-US" sz="2400" dirty="0" err="1"/>
              <a:t>Matlab</a:t>
            </a:r>
            <a:r>
              <a:rPr lang="en-US" sz="2400" dirty="0"/>
              <a:t> has powerful curve fitting tools like </a:t>
            </a:r>
          </a:p>
          <a:p>
            <a:pPr marL="0" indent="0">
              <a:buNone/>
            </a:pPr>
            <a:r>
              <a:rPr lang="en-US" sz="1600" dirty="0">
                <a:latin typeface="Courier New" panose="02070309020205020404" pitchFamily="49" charset="0"/>
                <a:cs typeface="Courier New" panose="02070309020205020404" pitchFamily="49" charset="0"/>
              </a:rPr>
              <a:t>&gt;&gt; help </a:t>
            </a:r>
            <a:r>
              <a:rPr lang="en-US" sz="1600" dirty="0" err="1">
                <a:latin typeface="Courier New" panose="02070309020205020404" pitchFamily="49" charset="0"/>
                <a:cs typeface="Courier New" panose="02070309020205020404" pitchFamily="49" charset="0"/>
              </a:rPr>
              <a:t>polyfit</a:t>
            </a:r>
            <a:endParaRPr lang="en-US" sz="16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1539771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FD0B7-4ABE-874C-9656-F2EF938BCE59}"/>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D889F9D3-8E01-254B-9043-91675CEAC22D}"/>
              </a:ext>
            </a:extLst>
          </p:cNvPr>
          <p:cNvSpPr>
            <a:spLocks noGrp="1"/>
          </p:cNvSpPr>
          <p:nvPr>
            <p:ph idx="1"/>
          </p:nvPr>
        </p:nvSpPr>
        <p:spPr/>
        <p:txBody>
          <a:bodyPr/>
          <a:lstStyle/>
          <a:p>
            <a:r>
              <a:rPr lang="en-US" dirty="0"/>
              <a:t> </a:t>
            </a:r>
          </a:p>
        </p:txBody>
      </p:sp>
      <p:pic>
        <p:nvPicPr>
          <p:cNvPr id="4" name="Picture 3">
            <a:extLst>
              <a:ext uri="{FF2B5EF4-FFF2-40B4-BE49-F238E27FC236}">
                <a16:creationId xmlns:a16="http://schemas.microsoft.com/office/drawing/2014/main" id="{34013E50-C4EB-2A4F-BA03-9FE977F8FCDA}"/>
              </a:ext>
            </a:extLst>
          </p:cNvPr>
          <p:cNvPicPr>
            <a:picLocks noChangeAspect="1"/>
          </p:cNvPicPr>
          <p:nvPr/>
        </p:nvPicPr>
        <p:blipFill>
          <a:blip r:embed="rId2"/>
          <a:stretch>
            <a:fillRect/>
          </a:stretch>
        </p:blipFill>
        <p:spPr>
          <a:xfrm>
            <a:off x="1016000" y="1345155"/>
            <a:ext cx="7112000" cy="5334000"/>
          </a:xfrm>
          <a:prstGeom prst="rect">
            <a:avLst/>
          </a:prstGeom>
        </p:spPr>
      </p:pic>
    </p:spTree>
    <p:extLst>
      <p:ext uri="{BB962C8B-B14F-4D97-AF65-F5344CB8AC3E}">
        <p14:creationId xmlns:p14="http://schemas.microsoft.com/office/powerpoint/2010/main" val="11349591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09F71-4190-E840-B313-74C2E8BF89CC}"/>
              </a:ext>
            </a:extLst>
          </p:cNvPr>
          <p:cNvSpPr>
            <a:spLocks noGrp="1"/>
          </p:cNvSpPr>
          <p:nvPr>
            <p:ph type="title"/>
          </p:nvPr>
        </p:nvSpPr>
        <p:spPr/>
        <p:txBody>
          <a:bodyPr/>
          <a:lstStyle/>
          <a:p>
            <a:r>
              <a:rPr lang="en-US" dirty="0"/>
              <a:t>Lessons learned … </a:t>
            </a:r>
          </a:p>
        </p:txBody>
      </p:sp>
      <p:sp>
        <p:nvSpPr>
          <p:cNvPr id="3" name="Content Placeholder 2">
            <a:extLst>
              <a:ext uri="{FF2B5EF4-FFF2-40B4-BE49-F238E27FC236}">
                <a16:creationId xmlns:a16="http://schemas.microsoft.com/office/drawing/2014/main" id="{AEC3B4CB-B7EB-A140-99CA-26611A021083}"/>
              </a:ext>
            </a:extLst>
          </p:cNvPr>
          <p:cNvSpPr>
            <a:spLocks noGrp="1"/>
          </p:cNvSpPr>
          <p:nvPr>
            <p:ph idx="1"/>
          </p:nvPr>
        </p:nvSpPr>
        <p:spPr/>
        <p:txBody>
          <a:bodyPr>
            <a:normAutofit lnSpcReduction="10000"/>
          </a:bodyPr>
          <a:lstStyle/>
          <a:p>
            <a:r>
              <a:rPr lang="en-US" sz="2400" dirty="0"/>
              <a:t>The extra initial work to automate really pays off when repeating experiments</a:t>
            </a:r>
          </a:p>
          <a:p>
            <a:pPr lvl="1"/>
            <a:r>
              <a:rPr lang="en-US" sz="2000" dirty="0"/>
              <a:t>We generally need to repeat – we forgot something, have an outlier, … </a:t>
            </a:r>
          </a:p>
          <a:p>
            <a:r>
              <a:rPr lang="en-US" sz="2400" dirty="0"/>
              <a:t> Lazy programming … I called the resistor’s voltage and current </a:t>
            </a:r>
            <a:r>
              <a:rPr lang="en-US" sz="1800" dirty="0" err="1">
                <a:latin typeface="Courier New" panose="02070309020205020404" pitchFamily="49" charset="0"/>
                <a:cs typeface="Courier New" panose="02070309020205020404" pitchFamily="49" charset="0"/>
              </a:rPr>
              <a:t>Vd</a:t>
            </a:r>
            <a:r>
              <a:rPr lang="en-US" sz="2400" dirty="0"/>
              <a:t> and </a:t>
            </a:r>
            <a:r>
              <a:rPr lang="en-US" sz="1800" dirty="0">
                <a:latin typeface="Courier New" panose="02070309020205020404" pitchFamily="49" charset="0"/>
                <a:cs typeface="Courier New" panose="02070309020205020404" pitchFamily="49" charset="0"/>
              </a:rPr>
              <a:t>id</a:t>
            </a:r>
            <a:r>
              <a:rPr lang="en-US" sz="2400" dirty="0"/>
              <a:t> because it was easier not to change the code …</a:t>
            </a:r>
          </a:p>
          <a:p>
            <a:pPr lvl="1"/>
            <a:r>
              <a:rPr lang="en-US" sz="2000" dirty="0"/>
              <a:t>you’ll find lots of examples like that in the “real world”, things that only make (some) sense in light of (irrelevant) history</a:t>
            </a:r>
          </a:p>
          <a:p>
            <a:r>
              <a:rPr lang="en-US" sz="2400" dirty="0"/>
              <a:t>Volts / </a:t>
            </a:r>
            <a:r>
              <a:rPr lang="en-US" sz="2400" dirty="0" err="1"/>
              <a:t>mAmps</a:t>
            </a:r>
            <a:r>
              <a:rPr lang="en-US" sz="2400" dirty="0"/>
              <a:t> = K</a:t>
            </a:r>
            <a:r>
              <a:rPr lang="en-US" sz="2400" dirty="0">
                <a:latin typeface="Symbol" pitchFamily="2" charset="2"/>
              </a:rPr>
              <a:t>W</a:t>
            </a:r>
            <a:r>
              <a:rPr lang="en-US" sz="2400" dirty="0"/>
              <a:t> </a:t>
            </a:r>
          </a:p>
          <a:p>
            <a:r>
              <a:rPr lang="en-US" sz="2400" dirty="0"/>
              <a:t>Resistors obey Ohm’s Law, V = IR, therefore, they can serve as </a:t>
            </a:r>
            <a:r>
              <a:rPr lang="en-US" sz="2400" i="1" dirty="0"/>
              <a:t>voltage to current </a:t>
            </a:r>
            <a:r>
              <a:rPr lang="en-US" sz="2400" dirty="0"/>
              <a:t>converters, i.e., you can determine current by measuring a known resistor’s voltage</a:t>
            </a:r>
          </a:p>
          <a:p>
            <a:r>
              <a:rPr lang="en-US" sz="2400" dirty="0">
                <a:solidFill>
                  <a:srgbClr val="00B050"/>
                </a:solidFill>
              </a:rPr>
              <a:t>Resistors serve dual functions as current </a:t>
            </a:r>
            <a:r>
              <a:rPr lang="en-US" sz="2400" i="1" dirty="0">
                <a:solidFill>
                  <a:srgbClr val="00B050"/>
                </a:solidFill>
              </a:rPr>
              <a:t>limiters</a:t>
            </a:r>
            <a:r>
              <a:rPr lang="en-US" sz="2400" dirty="0">
                <a:solidFill>
                  <a:srgbClr val="00B050"/>
                </a:solidFill>
              </a:rPr>
              <a:t> and current </a:t>
            </a:r>
            <a:r>
              <a:rPr lang="en-US" sz="2400" i="1" dirty="0">
                <a:solidFill>
                  <a:srgbClr val="00B050"/>
                </a:solidFill>
              </a:rPr>
              <a:t>indicators</a:t>
            </a:r>
            <a:endParaRPr lang="en-US" sz="2400" dirty="0">
              <a:solidFill>
                <a:srgbClr val="00B050"/>
              </a:solidFill>
            </a:endParaRPr>
          </a:p>
        </p:txBody>
      </p:sp>
    </p:spTree>
    <p:extLst>
      <p:ext uri="{BB962C8B-B14F-4D97-AF65-F5344CB8AC3E}">
        <p14:creationId xmlns:p14="http://schemas.microsoft.com/office/powerpoint/2010/main" val="138388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14250-5C58-CB49-BBD6-A4EC4596B2C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4570239-E8A7-A847-8A87-71CF55AF2E63}"/>
              </a:ext>
            </a:extLst>
          </p:cNvPr>
          <p:cNvSpPr>
            <a:spLocks noGrp="1"/>
          </p:cNvSpPr>
          <p:nvPr>
            <p:ph idx="1"/>
          </p:nvPr>
        </p:nvSpPr>
        <p:spPr/>
        <p:txBody>
          <a:bodyPr/>
          <a:lstStyle/>
          <a:p>
            <a:r>
              <a:rPr lang="en-US" dirty="0">
                <a:hlinkClick r:id="rId2"/>
              </a:rPr>
              <a:t>Transistors</a:t>
            </a:r>
            <a:endParaRPr lang="en-US" dirty="0"/>
          </a:p>
        </p:txBody>
      </p:sp>
    </p:spTree>
    <p:extLst>
      <p:ext uri="{BB962C8B-B14F-4D97-AF65-F5344CB8AC3E}">
        <p14:creationId xmlns:p14="http://schemas.microsoft.com/office/powerpoint/2010/main" val="2954949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1D066-5167-A64E-9E7A-C008F5C448FD}"/>
              </a:ext>
            </a:extLst>
          </p:cNvPr>
          <p:cNvSpPr>
            <a:spLocks noGrp="1"/>
          </p:cNvSpPr>
          <p:nvPr>
            <p:ph type="title"/>
          </p:nvPr>
        </p:nvSpPr>
        <p:spPr/>
        <p:txBody>
          <a:bodyPr>
            <a:normAutofit/>
          </a:bodyPr>
          <a:lstStyle/>
          <a:p>
            <a:r>
              <a:rPr lang="en-US" dirty="0"/>
              <a:t>Microcontrollers</a:t>
            </a:r>
          </a:p>
        </p:txBody>
      </p:sp>
      <p:sp>
        <p:nvSpPr>
          <p:cNvPr id="3" name="Content Placeholder 2">
            <a:extLst>
              <a:ext uri="{FF2B5EF4-FFF2-40B4-BE49-F238E27FC236}">
                <a16:creationId xmlns:a16="http://schemas.microsoft.com/office/drawing/2014/main" id="{8BCCEC15-3D97-574B-A523-8F133B34CDAC}"/>
              </a:ext>
            </a:extLst>
          </p:cNvPr>
          <p:cNvSpPr>
            <a:spLocks noGrp="1"/>
          </p:cNvSpPr>
          <p:nvPr>
            <p:ph idx="1"/>
          </p:nvPr>
        </p:nvSpPr>
        <p:spPr/>
        <p:txBody>
          <a:bodyPr/>
          <a:lstStyle/>
          <a:p>
            <a:r>
              <a:rPr lang="en-US" dirty="0" err="1">
                <a:latin typeface="Symbol" pitchFamily="2" charset="2"/>
              </a:rPr>
              <a:t>m</a:t>
            </a:r>
            <a:r>
              <a:rPr lang="en-US" dirty="0" err="1"/>
              <a:t>Cs</a:t>
            </a:r>
            <a:r>
              <a:rPr lang="en-US" dirty="0"/>
              <a:t> are software programmable devices like computers but they are much simpler (</a:t>
            </a:r>
            <a:r>
              <a:rPr lang="en-US" dirty="0">
                <a:hlinkClick r:id="rId2"/>
              </a:rPr>
              <a:t>https://en.wikipedia.org/wiki/Microcontroller</a:t>
            </a:r>
            <a:r>
              <a:rPr lang="en-US" dirty="0"/>
              <a:t>)</a:t>
            </a:r>
          </a:p>
          <a:p>
            <a:r>
              <a:rPr lang="en-US" dirty="0"/>
              <a:t>The Arduino doesn’t have an (accessible) operating system nor file system</a:t>
            </a:r>
          </a:p>
          <a:p>
            <a:r>
              <a:rPr lang="en-US" dirty="0"/>
              <a:t>Arduino runs two programs (that’s it!): setup(); and loop(); </a:t>
            </a:r>
          </a:p>
          <a:p>
            <a:r>
              <a:rPr lang="en-US" dirty="0"/>
              <a:t>When it boots, it runs setup(); once, and then loop(); over and over. </a:t>
            </a:r>
          </a:p>
          <a:p>
            <a:r>
              <a:rPr lang="en-US" dirty="0"/>
              <a:t>Arduino’s IDE facilitates writing the code within those 2 functions (in the C language), compiling, uploading it, and otherwise communicating with the Arduino</a:t>
            </a:r>
          </a:p>
          <a:p>
            <a:endParaRPr lang="en-US" dirty="0"/>
          </a:p>
        </p:txBody>
      </p:sp>
    </p:spTree>
    <p:extLst>
      <p:ext uri="{BB962C8B-B14F-4D97-AF65-F5344CB8AC3E}">
        <p14:creationId xmlns:p14="http://schemas.microsoft.com/office/powerpoint/2010/main" val="3437410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2BD3F-8BCF-364B-9032-57D5682EBF9F}"/>
              </a:ext>
            </a:extLst>
          </p:cNvPr>
          <p:cNvSpPr>
            <a:spLocks noGrp="1"/>
          </p:cNvSpPr>
          <p:nvPr>
            <p:ph type="title"/>
          </p:nvPr>
        </p:nvSpPr>
        <p:spPr/>
        <p:txBody>
          <a:bodyPr/>
          <a:lstStyle/>
          <a:p>
            <a:r>
              <a:rPr lang="en-US" dirty="0"/>
              <a:t>Microcontroller history</a:t>
            </a:r>
          </a:p>
        </p:txBody>
      </p:sp>
      <p:sp>
        <p:nvSpPr>
          <p:cNvPr id="3" name="Content Placeholder 2">
            <a:extLst>
              <a:ext uri="{FF2B5EF4-FFF2-40B4-BE49-F238E27FC236}">
                <a16:creationId xmlns:a16="http://schemas.microsoft.com/office/drawing/2014/main" id="{C1376FA4-34F2-4740-A524-1D4849B4E88A}"/>
              </a:ext>
            </a:extLst>
          </p:cNvPr>
          <p:cNvSpPr>
            <a:spLocks noGrp="1"/>
          </p:cNvSpPr>
          <p:nvPr>
            <p:ph idx="1"/>
          </p:nvPr>
        </p:nvSpPr>
        <p:spPr>
          <a:xfrm>
            <a:off x="457200" y="1137224"/>
            <a:ext cx="7988157" cy="4988940"/>
          </a:xfrm>
        </p:spPr>
        <p:txBody>
          <a:bodyPr>
            <a:normAutofit/>
          </a:bodyPr>
          <a:lstStyle/>
          <a:p>
            <a:r>
              <a:rPr lang="en-US" sz="2000" dirty="0"/>
              <a:t>These devices used to be proprietary and very expensive</a:t>
            </a:r>
          </a:p>
          <a:p>
            <a:r>
              <a:rPr lang="en-US" sz="2000" dirty="0"/>
              <a:t>Academics in Italy decided to make open-source hardware and software, and the Arduino platform flourished</a:t>
            </a:r>
          </a:p>
          <a:p>
            <a:r>
              <a:rPr lang="en-US" sz="2000" dirty="0"/>
              <a:t>Similarly, Unix operating systems were $$$ so Linus </a:t>
            </a:r>
            <a:r>
              <a:rPr lang="en-US" sz="2000" dirty="0" err="1"/>
              <a:t>Torvald</a:t>
            </a:r>
            <a:r>
              <a:rPr lang="en-US" sz="2000" dirty="0"/>
              <a:t> organized the open-source Linux (</a:t>
            </a:r>
            <a:r>
              <a:rPr lang="en-US" sz="2000" dirty="0">
                <a:hlinkClick r:id="rId2"/>
              </a:rPr>
              <a:t>https://en.wikipedia.org/wiki/Linux</a:t>
            </a:r>
            <a:r>
              <a:rPr lang="en-US" sz="2000" dirty="0"/>
              <a:t>) </a:t>
            </a:r>
          </a:p>
          <a:p>
            <a:pPr lvl="1"/>
            <a:r>
              <a:rPr lang="en-US" sz="1800" dirty="0"/>
              <a:t>This was followed by open-source computer </a:t>
            </a:r>
            <a:br>
              <a:rPr lang="en-US" sz="1800" dirty="0"/>
            </a:br>
            <a:r>
              <a:rPr lang="en-US" sz="1800" dirty="0"/>
              <a:t>hardware, of which the Raspberry pi is perhaps </a:t>
            </a:r>
            <a:br>
              <a:rPr lang="en-US" sz="1800" dirty="0"/>
            </a:br>
            <a:r>
              <a:rPr lang="en-US" sz="1800" dirty="0"/>
              <a:t>the most successful. I highly recommend you get </a:t>
            </a:r>
            <a:br>
              <a:rPr lang="en-US" sz="1800" dirty="0"/>
            </a:br>
            <a:r>
              <a:rPr lang="en-US" sz="1800" dirty="0"/>
              <a:t>one to learn</a:t>
            </a:r>
          </a:p>
          <a:p>
            <a:pPr lvl="1"/>
            <a:r>
              <a:rPr lang="en-US" sz="1800" dirty="0"/>
              <a:t>Check out </a:t>
            </a:r>
            <a:r>
              <a:rPr lang="en-US" sz="1800" dirty="0">
                <a:hlinkClick r:id="rId3"/>
              </a:rPr>
              <a:t>https://twisteros.com</a:t>
            </a:r>
            <a:r>
              <a:rPr lang="en-US" sz="1800" dirty="0"/>
              <a:t> for a windows </a:t>
            </a:r>
            <a:br>
              <a:rPr lang="en-US" sz="1800" dirty="0"/>
            </a:br>
            <a:r>
              <a:rPr lang="en-US" sz="1800" dirty="0"/>
              <a:t>or mac like OS</a:t>
            </a:r>
          </a:p>
          <a:p>
            <a:pPr lvl="1"/>
            <a:r>
              <a:rPr lang="en-US" sz="1800" dirty="0"/>
              <a:t>More about the history and philosophy of open </a:t>
            </a:r>
            <a:br>
              <a:rPr lang="en-US" sz="1800" dirty="0"/>
            </a:br>
            <a:r>
              <a:rPr lang="en-US" sz="1800" dirty="0"/>
              <a:t>source – a revolutionary challenge to classical </a:t>
            </a:r>
            <a:br>
              <a:rPr lang="en-US" sz="1800" dirty="0"/>
            </a:br>
            <a:r>
              <a:rPr lang="en-US" sz="1800" dirty="0"/>
              <a:t>capitalist ideas of innovation can be found in </a:t>
            </a:r>
            <a:br>
              <a:rPr lang="en-US" sz="1800" dirty="0"/>
            </a:br>
            <a:r>
              <a:rPr lang="en-US" sz="1800" dirty="0"/>
              <a:t>this book …</a:t>
            </a:r>
          </a:p>
        </p:txBody>
      </p:sp>
      <p:pic>
        <p:nvPicPr>
          <p:cNvPr id="1026" name="Picture 2">
            <a:extLst>
              <a:ext uri="{FF2B5EF4-FFF2-40B4-BE49-F238E27FC236}">
                <a16:creationId xmlns:a16="http://schemas.microsoft.com/office/drawing/2014/main" id="{80BE77F2-00FD-2B4A-A268-794B3B527D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60118" y="2893749"/>
            <a:ext cx="2585239" cy="39411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0803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51BDC-0B8B-3342-AEA1-E2709BA90041}"/>
              </a:ext>
            </a:extLst>
          </p:cNvPr>
          <p:cNvSpPr>
            <a:spLocks noGrp="1"/>
          </p:cNvSpPr>
          <p:nvPr>
            <p:ph type="title"/>
          </p:nvPr>
        </p:nvSpPr>
        <p:spPr/>
        <p:txBody>
          <a:bodyPr/>
          <a:lstStyle/>
          <a:p>
            <a:r>
              <a:rPr lang="en-US" dirty="0"/>
              <a:t>Arduino IDE installation</a:t>
            </a:r>
          </a:p>
        </p:txBody>
      </p:sp>
      <p:sp>
        <p:nvSpPr>
          <p:cNvPr id="3" name="Content Placeholder 2">
            <a:extLst>
              <a:ext uri="{FF2B5EF4-FFF2-40B4-BE49-F238E27FC236}">
                <a16:creationId xmlns:a16="http://schemas.microsoft.com/office/drawing/2014/main" id="{355E66D0-B742-8948-8193-4DD8FB8DC17C}"/>
              </a:ext>
            </a:extLst>
          </p:cNvPr>
          <p:cNvSpPr>
            <a:spLocks noGrp="1"/>
          </p:cNvSpPr>
          <p:nvPr>
            <p:ph idx="1"/>
          </p:nvPr>
        </p:nvSpPr>
        <p:spPr>
          <a:xfrm>
            <a:off x="457200" y="1137224"/>
            <a:ext cx="8229600" cy="5541872"/>
          </a:xfrm>
        </p:spPr>
        <p:txBody>
          <a:bodyPr>
            <a:normAutofit fontScale="85000" lnSpcReduction="20000"/>
          </a:bodyPr>
          <a:lstStyle/>
          <a:p>
            <a:pPr marL="457200" indent="-457200">
              <a:buFont typeface="+mj-lt"/>
              <a:buAutoNum type="arabicPeriod"/>
            </a:pPr>
            <a:r>
              <a:rPr lang="en-US" dirty="0"/>
              <a:t>After installing the IDE from </a:t>
            </a:r>
            <a:r>
              <a:rPr lang="en-US" dirty="0">
                <a:hlinkClick r:id="rId2"/>
              </a:rPr>
              <a:t>www.arduino.cc</a:t>
            </a:r>
            <a:r>
              <a:rPr lang="en-US" dirty="0"/>
              <a:t>, the battle continues … </a:t>
            </a:r>
          </a:p>
          <a:p>
            <a:pPr marL="457200" indent="-457200">
              <a:buFont typeface="+mj-lt"/>
              <a:buAutoNum type="arabicPeriod"/>
            </a:pPr>
            <a:r>
              <a:rPr lang="en-US" dirty="0"/>
              <a:t>Our cheap Arduinos use a nonstandard CH340g </a:t>
            </a:r>
            <a:r>
              <a:rPr lang="en-US" dirty="0" err="1"/>
              <a:t>usb</a:t>
            </a:r>
            <a:r>
              <a:rPr lang="en-US" dirty="0"/>
              <a:t> interface, so you must install a driver for it (and reboot): </a:t>
            </a:r>
          </a:p>
          <a:p>
            <a:pPr marL="457200" indent="-457200">
              <a:buFont typeface="+mj-lt"/>
              <a:buAutoNum type="arabicPeriod"/>
            </a:pPr>
            <a:r>
              <a:rPr lang="en-US" dirty="0">
                <a:hlinkClick r:id="rId3"/>
              </a:rPr>
              <a:t>https://learn.sparkfun.com/tutorials/how-to-install-ch340-drivers/all</a:t>
            </a:r>
            <a:r>
              <a:rPr lang="en-US" dirty="0"/>
              <a:t> </a:t>
            </a:r>
          </a:p>
          <a:p>
            <a:pPr marL="457200" indent="-457200">
              <a:buFont typeface="+mj-lt"/>
              <a:buAutoNum type="arabicPeriod"/>
            </a:pPr>
            <a:r>
              <a:rPr lang="en-US" dirty="0"/>
              <a:t>Plug in your Arduino and launch the IDE</a:t>
            </a:r>
          </a:p>
          <a:p>
            <a:pPr marL="914400" lvl="1" indent="-457200">
              <a:buFont typeface="+mj-lt"/>
              <a:buAutoNum type="arabicPeriod"/>
            </a:pPr>
            <a:r>
              <a:rPr lang="en-US" dirty="0"/>
              <a:t>Tools menu -&gt; Board -&gt; Arduino Nano</a:t>
            </a:r>
          </a:p>
          <a:p>
            <a:pPr marL="914400" lvl="1" indent="-457200">
              <a:buFont typeface="+mj-lt"/>
              <a:buAutoNum type="arabicPeriod"/>
            </a:pPr>
            <a:r>
              <a:rPr lang="en-US" dirty="0"/>
              <a:t>Tools menu -&gt; Processor -&gt; ATmega328P (Try Old Bootloader if the default doesn’t work)</a:t>
            </a:r>
          </a:p>
          <a:p>
            <a:pPr marL="914400" lvl="1" indent="-457200">
              <a:buFont typeface="+mj-lt"/>
              <a:buAutoNum type="arabicPeriod"/>
            </a:pPr>
            <a:r>
              <a:rPr lang="en-US" dirty="0"/>
              <a:t>Tools menu -&gt; Port -&gt; on Windows, select the COM port that appears and disappears when you plug in/out the Arduino. On Mac, it will have a different name, like /dev/cu.usbserial14120 that also appears and disappears when the Arduino is plugged in and out</a:t>
            </a:r>
          </a:p>
          <a:p>
            <a:pPr marL="914400" lvl="1" indent="-457200">
              <a:buFont typeface="+mj-lt"/>
              <a:buAutoNum type="arabicPeriod"/>
            </a:pPr>
            <a:r>
              <a:rPr lang="en-US" dirty="0"/>
              <a:t>Tools menu -&gt; Programmer -&gt; AVRISP </a:t>
            </a:r>
            <a:r>
              <a:rPr lang="en-US" dirty="0" err="1"/>
              <a:t>mkII</a:t>
            </a:r>
            <a:endParaRPr lang="en-US" dirty="0"/>
          </a:p>
          <a:p>
            <a:pPr marL="457200" indent="-457200">
              <a:buFont typeface="+mj-lt"/>
              <a:buAutoNum type="arabicPeriod"/>
            </a:pPr>
            <a:r>
              <a:rPr lang="en-US" dirty="0"/>
              <a:t>Good news is you generally only have to do this once, the settings should be remembered … </a:t>
            </a:r>
          </a:p>
          <a:p>
            <a:pPr marL="457200" indent="-457200">
              <a:buFont typeface="+mj-lt"/>
              <a:buAutoNum type="arabicPeriod"/>
            </a:pPr>
            <a:r>
              <a:rPr lang="en-US" dirty="0"/>
              <a:t>File menu -&gt; Examples -&gt; 01.Basic -&gt; Blink, scroll down and change one or both delay(1000) arguments (1000 </a:t>
            </a:r>
            <a:r>
              <a:rPr lang="en-US" dirty="0" err="1"/>
              <a:t>msec</a:t>
            </a:r>
            <a:r>
              <a:rPr lang="en-US" dirty="0"/>
              <a:t> = 1 sec sets the blink rate).</a:t>
            </a:r>
          </a:p>
          <a:p>
            <a:pPr marL="457200" indent="-457200">
              <a:buFont typeface="+mj-lt"/>
              <a:buAutoNum type="arabicPeriod"/>
            </a:pPr>
            <a:r>
              <a:rPr lang="en-US" dirty="0"/>
              <a:t>Click on the </a:t>
            </a:r>
            <a:r>
              <a:rPr lang="en-US" dirty="0">
                <a:sym typeface="Wingdings" pitchFamily="2" charset="2"/>
              </a:rPr>
              <a:t> button at the top left of the window to upload the new blink rate to the Arduino, and you should see the change … </a:t>
            </a:r>
          </a:p>
          <a:p>
            <a:pPr marL="457200" indent="-457200">
              <a:buFont typeface="+mj-lt"/>
              <a:buAutoNum type="arabicPeriod"/>
            </a:pPr>
            <a:r>
              <a:rPr lang="en-US" dirty="0">
                <a:sym typeface="Wingdings" pitchFamily="2" charset="2"/>
              </a:rPr>
              <a:t>If so, you’re ready to program … if not … debugging time … </a:t>
            </a: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552594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D8816-B9D6-1742-A55B-AA87796372CD}"/>
              </a:ext>
            </a:extLst>
          </p:cNvPr>
          <p:cNvSpPr>
            <a:spLocks noGrp="1"/>
          </p:cNvSpPr>
          <p:nvPr>
            <p:ph type="title"/>
          </p:nvPr>
        </p:nvSpPr>
        <p:spPr/>
        <p:txBody>
          <a:bodyPr/>
          <a:lstStyle/>
          <a:p>
            <a:r>
              <a:rPr lang="en-US" dirty="0"/>
              <a:t>Data logging with Arduino</a:t>
            </a:r>
          </a:p>
        </p:txBody>
      </p:sp>
      <p:sp>
        <p:nvSpPr>
          <p:cNvPr id="3" name="Content Placeholder 2">
            <a:extLst>
              <a:ext uri="{FF2B5EF4-FFF2-40B4-BE49-F238E27FC236}">
                <a16:creationId xmlns:a16="http://schemas.microsoft.com/office/drawing/2014/main" id="{2029A3A8-E305-5F4C-A9BC-8E8B9B330C35}"/>
              </a:ext>
            </a:extLst>
          </p:cNvPr>
          <p:cNvSpPr>
            <a:spLocks noGrp="1"/>
          </p:cNvSpPr>
          <p:nvPr>
            <p:ph idx="1"/>
          </p:nvPr>
        </p:nvSpPr>
        <p:spPr/>
        <p:txBody>
          <a:bodyPr/>
          <a:lstStyle/>
          <a:p>
            <a:r>
              <a:rPr lang="en-US" dirty="0">
                <a:solidFill>
                  <a:srgbClr val="0070C0"/>
                </a:solidFill>
              </a:rPr>
              <a:t>We have to co-develop 3 things (complexity … no free lunch): </a:t>
            </a:r>
          </a:p>
          <a:p>
            <a:pPr marL="914400" lvl="1" indent="-457200">
              <a:buFont typeface="+mj-lt"/>
              <a:buAutoNum type="arabicPeriod"/>
            </a:pPr>
            <a:r>
              <a:rPr lang="en-US" u="sng" dirty="0">
                <a:solidFill>
                  <a:srgbClr val="0070C0"/>
                </a:solidFill>
              </a:rPr>
              <a:t>Hardware interface</a:t>
            </a:r>
            <a:r>
              <a:rPr lang="en-US" dirty="0">
                <a:solidFill>
                  <a:srgbClr val="0070C0"/>
                </a:solidFill>
              </a:rPr>
              <a:t> to the Arduino</a:t>
            </a:r>
          </a:p>
          <a:p>
            <a:pPr marL="914400" lvl="1" indent="-457200">
              <a:buFont typeface="+mj-lt"/>
              <a:buAutoNum type="arabicPeriod"/>
            </a:pPr>
            <a:r>
              <a:rPr lang="en-US" u="sng" dirty="0">
                <a:solidFill>
                  <a:srgbClr val="0070C0"/>
                </a:solidFill>
              </a:rPr>
              <a:t>Software interface</a:t>
            </a:r>
            <a:r>
              <a:rPr lang="en-US" dirty="0">
                <a:solidFill>
                  <a:srgbClr val="0070C0"/>
                </a:solidFill>
              </a:rPr>
              <a:t> to query the hardware and generate data (this software runs on the Arduino)</a:t>
            </a:r>
          </a:p>
          <a:p>
            <a:pPr marL="914400" lvl="1" indent="-457200">
              <a:buFont typeface="+mj-lt"/>
              <a:buAutoNum type="arabicPeriod"/>
            </a:pPr>
            <a:r>
              <a:rPr lang="en-US" u="sng" dirty="0">
                <a:solidFill>
                  <a:srgbClr val="0070C0"/>
                </a:solidFill>
              </a:rPr>
              <a:t>Data interface</a:t>
            </a:r>
            <a:r>
              <a:rPr lang="en-US" dirty="0">
                <a:solidFill>
                  <a:srgbClr val="0070C0"/>
                </a:solidFill>
              </a:rPr>
              <a:t>, to interpret and reduce the data (this software does not have to run on the </a:t>
            </a:r>
            <a:r>
              <a:rPr lang="en-US" dirty="0" err="1">
                <a:solidFill>
                  <a:srgbClr val="0070C0"/>
                </a:solidFill>
                <a:latin typeface="Symbol" pitchFamily="2" charset="2"/>
              </a:rPr>
              <a:t>m</a:t>
            </a:r>
            <a:r>
              <a:rPr lang="en-US" dirty="0" err="1">
                <a:solidFill>
                  <a:srgbClr val="0070C0"/>
                </a:solidFill>
              </a:rPr>
              <a:t>C</a:t>
            </a:r>
            <a:r>
              <a:rPr lang="en-US" dirty="0">
                <a:solidFill>
                  <a:srgbClr val="0070C0"/>
                </a:solidFill>
              </a:rPr>
              <a:t> – it could (often should) be in </a:t>
            </a:r>
            <a:r>
              <a:rPr lang="en-US" dirty="0" err="1">
                <a:solidFill>
                  <a:srgbClr val="0070C0"/>
                </a:solidFill>
              </a:rPr>
              <a:t>Matlab</a:t>
            </a:r>
            <a:r>
              <a:rPr lang="en-US" dirty="0">
                <a:solidFill>
                  <a:srgbClr val="0070C0"/>
                </a:solidFill>
              </a:rPr>
              <a:t>, Excel, … running on a host computer </a:t>
            </a:r>
          </a:p>
          <a:p>
            <a:endParaRPr lang="en-US" dirty="0"/>
          </a:p>
          <a:p>
            <a:pPr marL="0" indent="0">
              <a:buNone/>
            </a:pPr>
            <a:r>
              <a:rPr lang="en-US" dirty="0"/>
              <a:t>1.   Hardware interface functions</a:t>
            </a:r>
          </a:p>
          <a:p>
            <a:pPr lvl="1"/>
            <a:r>
              <a:rPr lang="en-US" dirty="0"/>
              <a:t>Protect the  </a:t>
            </a:r>
            <a:r>
              <a:rPr lang="en-US" dirty="0" err="1">
                <a:latin typeface="Symbol" pitchFamily="2" charset="2"/>
              </a:rPr>
              <a:t>m</a:t>
            </a:r>
            <a:r>
              <a:rPr lang="en-US" dirty="0" err="1"/>
              <a:t>C</a:t>
            </a:r>
            <a:r>
              <a:rPr lang="en-US" dirty="0"/>
              <a:t> from dangerous voltages, transients, …</a:t>
            </a:r>
          </a:p>
          <a:p>
            <a:pPr lvl="1"/>
            <a:r>
              <a:rPr lang="en-US" dirty="0"/>
              <a:t>Ensure the signals you wish to measure are within a safe range</a:t>
            </a:r>
          </a:p>
          <a:p>
            <a:pPr lvl="1"/>
            <a:r>
              <a:rPr lang="en-US" dirty="0"/>
              <a:t>Ensure that noise doesn’t unduly contaminate the signals of interest</a:t>
            </a:r>
          </a:p>
          <a:p>
            <a:pPr lvl="1"/>
            <a:r>
              <a:rPr lang="en-US" dirty="0"/>
              <a:t>May include triggering and other state signals</a:t>
            </a:r>
          </a:p>
        </p:txBody>
      </p:sp>
    </p:spTree>
    <p:extLst>
      <p:ext uri="{BB962C8B-B14F-4D97-AF65-F5344CB8AC3E}">
        <p14:creationId xmlns:p14="http://schemas.microsoft.com/office/powerpoint/2010/main" val="1555847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196A8-72CA-F742-875D-1AEEDD1A78F5}"/>
              </a:ext>
            </a:extLst>
          </p:cNvPr>
          <p:cNvSpPr>
            <a:spLocks noGrp="1"/>
          </p:cNvSpPr>
          <p:nvPr>
            <p:ph type="title"/>
          </p:nvPr>
        </p:nvSpPr>
        <p:spPr/>
        <p:txBody>
          <a:bodyPr/>
          <a:lstStyle/>
          <a:p>
            <a:r>
              <a:rPr lang="en-US" dirty="0"/>
              <a:t>Arduino Nano Analog Input</a:t>
            </a:r>
          </a:p>
        </p:txBody>
      </p:sp>
      <p:sp>
        <p:nvSpPr>
          <p:cNvPr id="3" name="Content Placeholder 2">
            <a:extLst>
              <a:ext uri="{FF2B5EF4-FFF2-40B4-BE49-F238E27FC236}">
                <a16:creationId xmlns:a16="http://schemas.microsoft.com/office/drawing/2014/main" id="{A43F959F-01EE-DC43-9310-D2621196AC8E}"/>
              </a:ext>
            </a:extLst>
          </p:cNvPr>
          <p:cNvSpPr>
            <a:spLocks noGrp="1"/>
          </p:cNvSpPr>
          <p:nvPr>
            <p:ph idx="1"/>
          </p:nvPr>
        </p:nvSpPr>
        <p:spPr>
          <a:xfrm>
            <a:off x="457200" y="1137223"/>
            <a:ext cx="8229600" cy="5293393"/>
          </a:xfrm>
        </p:spPr>
        <p:txBody>
          <a:bodyPr>
            <a:normAutofit lnSpcReduction="10000"/>
          </a:bodyPr>
          <a:lstStyle/>
          <a:p>
            <a:r>
              <a:rPr lang="en-US" dirty="0"/>
              <a:t>Our Nanos are 5V (there are also 3.3V ones – careful), so their input range is 0-~4.5V</a:t>
            </a:r>
          </a:p>
          <a:p>
            <a:r>
              <a:rPr lang="en-US" dirty="0"/>
              <a:t>The analog-to-digital converter (ADC) is ideally linear, mapping 0-4.5V to integers 0-1023 (2^10-1)</a:t>
            </a:r>
          </a:p>
          <a:p>
            <a:r>
              <a:rPr lang="en-US" dirty="0"/>
              <a:t>There are 8 Analog input pins, A0-A7, that can be sampled collectively at ~9800 times per second (btw, that’s pretty slow – digital oscilloscopes sample at up to a few billion measurements/sec</a:t>
            </a:r>
          </a:p>
          <a:p>
            <a:r>
              <a:rPr lang="en-US" dirty="0"/>
              <a:t>Arduino measures one pin (channel) at a time</a:t>
            </a:r>
          </a:p>
          <a:p>
            <a:r>
              <a:rPr lang="en-US" dirty="0"/>
              <a:t>(Note: Arduino can measure faster with less resolution, e.g., ~100ksamples/sec at 8 bit resolution, but doing so requires programming in assembly language, not C)</a:t>
            </a:r>
          </a:p>
          <a:p>
            <a:pPr lvl="1"/>
            <a:r>
              <a:rPr lang="en-US" dirty="0"/>
              <a:t>Other microcontrollers like the Raspberry pi Nano have &gt;100ksample/sec ADCs with 12 bit (or more) resolution</a:t>
            </a:r>
          </a:p>
          <a:p>
            <a:endParaRPr lang="en-US" dirty="0"/>
          </a:p>
        </p:txBody>
      </p:sp>
    </p:spTree>
    <p:extLst>
      <p:ext uri="{BB962C8B-B14F-4D97-AF65-F5344CB8AC3E}">
        <p14:creationId xmlns:p14="http://schemas.microsoft.com/office/powerpoint/2010/main" val="27231320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71691</TotalTime>
  <Words>5049</Words>
  <Application>Microsoft Macintosh PowerPoint</Application>
  <PresentationFormat>On-screen Show (4:3)</PresentationFormat>
  <Paragraphs>436</Paragraphs>
  <Slides>47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vt:lpstr>
      <vt:lpstr>Calibri</vt:lpstr>
      <vt:lpstr>Courier New</vt:lpstr>
      <vt:lpstr>Symbol</vt:lpstr>
      <vt:lpstr>Times New Roman</vt:lpstr>
      <vt:lpstr>Office Theme</vt:lpstr>
      <vt:lpstr>Want to automate measurements?</vt:lpstr>
      <vt:lpstr>Tired of manual data entry (already)?</vt:lpstr>
      <vt:lpstr>Automating voltage measurements</vt:lpstr>
      <vt:lpstr>Arduinos are cheap awesome microcontrollers</vt:lpstr>
      <vt:lpstr>Microcontrollers</vt:lpstr>
      <vt:lpstr>Microcontroller history</vt:lpstr>
      <vt:lpstr>Arduino IDE installation</vt:lpstr>
      <vt:lpstr>Data logging with Arduino</vt:lpstr>
      <vt:lpstr>Arduino Nano Analog Input</vt:lpstr>
      <vt:lpstr>Hardware to measure LED I-V curve</vt:lpstr>
      <vt:lpstr>1. Hardware interface design</vt:lpstr>
      <vt:lpstr>1. Hardware interface construction</vt:lpstr>
      <vt:lpstr>2. Software Interface</vt:lpstr>
      <vt:lpstr>2. Software Interface</vt:lpstr>
      <vt:lpstr>3. Data Interface</vt:lpstr>
      <vt:lpstr>My data</vt:lpstr>
      <vt:lpstr>Raw data</vt:lpstr>
      <vt:lpstr>Repeating the experiment</vt:lpstr>
      <vt:lpstr>Lab Report</vt:lpstr>
      <vt:lpstr>PowerPoint Presentation</vt:lpstr>
      <vt:lpstr>Rasnow’s take on Code Commenting</vt:lpstr>
      <vt:lpstr>Rasnow’s take on Code Commenting</vt:lpstr>
      <vt:lpstr>Programs for Programming</vt:lpstr>
      <vt:lpstr>PowerPoint Presentation</vt:lpstr>
      <vt:lpstr>“Big data”</vt:lpstr>
      <vt:lpstr>Reflection and Questions</vt:lpstr>
      <vt:lpstr>Reflection and Questions</vt:lpstr>
      <vt:lpstr>Computer Assisted Design (CAD)  is another kind of automation</vt:lpstr>
      <vt:lpstr>Electronics CAD = EDA</vt:lpstr>
      <vt:lpstr>Drawing the LM317 schematic in Eagle</vt:lpstr>
      <vt:lpstr>Drawing the schematic in Eagle</vt:lpstr>
      <vt:lpstr>Drawing the schematic in Eagle</vt:lpstr>
      <vt:lpstr>Agenda</vt:lpstr>
      <vt:lpstr>Adding a voltmeter</vt:lpstr>
      <vt:lpstr>PowerPoint Presentation</vt:lpstr>
      <vt:lpstr>Exploring Arduino Analog Input Resistance </vt:lpstr>
      <vt:lpstr>Exploring Arduino Analog Input Resistance </vt:lpstr>
      <vt:lpstr>Make Arduino analog input jumpers  </vt:lpstr>
      <vt:lpstr>Lab Reports &amp; Quiz</vt:lpstr>
      <vt:lpstr>Lab Reports</vt:lpstr>
      <vt:lpstr>More common issues</vt:lpstr>
      <vt:lpstr>Details matter …</vt:lpstr>
      <vt:lpstr>Resistor I-V curves</vt:lpstr>
      <vt:lpstr>Methods</vt:lpstr>
      <vt:lpstr>Results</vt:lpstr>
      <vt:lpstr>Lessons learned …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Want to automate measurements?</dc:title>
  <dc:creator>Rasnow, Brian K.</dc:creator>
  <cp:lastModifiedBy>Rasnow, Brian K.</cp:lastModifiedBy>
  <cp:revision>82</cp:revision>
  <dcterms:created xsi:type="dcterms:W3CDTF">2020-09-02T15:45:37Z</dcterms:created>
  <dcterms:modified xsi:type="dcterms:W3CDTF">2023-09-24T16:11:17Z</dcterms:modified>
</cp:coreProperties>
</file>

<file path=docProps/thumbnail.jpeg>
</file>